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97" r:id="rId4"/>
    <p:sldId id="259" r:id="rId5"/>
    <p:sldId id="301" r:id="rId6"/>
    <p:sldId id="302" r:id="rId7"/>
    <p:sldId id="303" r:id="rId8"/>
    <p:sldId id="304" r:id="rId9"/>
    <p:sldId id="305" r:id="rId10"/>
    <p:sldId id="309" r:id="rId11"/>
    <p:sldId id="283" r:id="rId12"/>
    <p:sldId id="312" r:id="rId13"/>
    <p:sldId id="313" r:id="rId14"/>
    <p:sldId id="330" r:id="rId15"/>
    <p:sldId id="315" r:id="rId16"/>
    <p:sldId id="325" r:id="rId17"/>
    <p:sldId id="316" r:id="rId18"/>
    <p:sldId id="317" r:id="rId19"/>
    <p:sldId id="318" r:id="rId20"/>
    <p:sldId id="326" r:id="rId21"/>
    <p:sldId id="327" r:id="rId22"/>
    <p:sldId id="328" r:id="rId23"/>
    <p:sldId id="329" r:id="rId24"/>
    <p:sldId id="331" r:id="rId25"/>
    <p:sldId id="298" r:id="rId26"/>
    <p:sldId id="310" r:id="rId27"/>
    <p:sldId id="31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5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5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6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0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0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7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9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304E60E-9DED-4CC9-AB1C-3FC164EB4A90}" type="datetimeFigureOut">
              <a:rPr lang="en-US" smtClean="0"/>
              <a:pPr/>
              <a:t>8/12/19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9BE16-290B-445B-8D42-D863A3781E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37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663" y="3733800"/>
            <a:ext cx="7162801" cy="22860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BudHand"/>
                <a:ea typeface="Tahoma" pitchFamily="34" charset="0"/>
                <a:cs typeface="Tahoma" pitchFamily="34" charset="0"/>
              </a:rPr>
              <a:t>Fall 2019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BudHand"/>
                <a:ea typeface="Tahoma" pitchFamily="34" charset="0"/>
                <a:cs typeface="Tahoma" pitchFamily="34" charset="0"/>
              </a:rPr>
              <a:t>Faculty Luncheon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691078"/>
            <a:ext cx="7291121" cy="235164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association negotiations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Mark Blethen</a:t>
            </a:r>
            <a:r>
              <a:rPr lang="en-US" sz="2400" dirty="0"/>
              <a:t>, Past President, Saddleback</a:t>
            </a:r>
          </a:p>
          <a:p>
            <a:r>
              <a:rPr lang="en-US" sz="2400" b="1" dirty="0"/>
              <a:t>Susan Bliss</a:t>
            </a:r>
            <a:r>
              <a:rPr lang="en-US" sz="2400" dirty="0"/>
              <a:t>, Part-Time Rep., Saddleback</a:t>
            </a:r>
          </a:p>
          <a:p>
            <a:r>
              <a:rPr lang="en-US" sz="2400" b="1" dirty="0"/>
              <a:t>Claire Cesareo</a:t>
            </a:r>
            <a:r>
              <a:rPr lang="en-US" sz="2400" dirty="0"/>
              <a:t>, Past President, Saddleback</a:t>
            </a:r>
          </a:p>
          <a:p>
            <a:r>
              <a:rPr lang="en-US" sz="2400" b="1" dirty="0"/>
              <a:t>Jenny Langrell</a:t>
            </a:r>
            <a:r>
              <a:rPr lang="en-US" sz="2400" dirty="0"/>
              <a:t>, Membership Chair, Saddleback</a:t>
            </a:r>
          </a:p>
          <a:p>
            <a:r>
              <a:rPr lang="en-US" sz="2400" b="1" dirty="0"/>
              <a:t>Lewis Long</a:t>
            </a:r>
            <a:r>
              <a:rPr lang="en-US" sz="2400" dirty="0"/>
              <a:t>, Chief Negotiator, IVC</a:t>
            </a:r>
          </a:p>
          <a:p>
            <a:r>
              <a:rPr lang="en-US" sz="2400" b="1" dirty="0"/>
              <a:t>Parisa Soltani</a:t>
            </a:r>
            <a:r>
              <a:rPr lang="en-US" sz="2400" dirty="0"/>
              <a:t>, Secretary, IVC</a:t>
            </a:r>
          </a:p>
          <a:p>
            <a:r>
              <a:rPr lang="en-US" sz="2400" b="1" dirty="0"/>
              <a:t>Blake Stephens</a:t>
            </a:r>
            <a:r>
              <a:rPr lang="en-US" sz="2400" dirty="0"/>
              <a:t>, Academic Senate President, Saddleback</a:t>
            </a:r>
          </a:p>
        </p:txBody>
      </p:sp>
    </p:spTree>
    <p:extLst>
      <p:ext uri="{BB962C8B-B14F-4D97-AF65-F5344CB8AC3E}">
        <p14:creationId xmlns:p14="http://schemas.microsoft.com/office/powerpoint/2010/main" val="26017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3801398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3100" b="1" dirty="0"/>
              <a:t>Madeline “Maddie” Hernandez</a:t>
            </a:r>
            <a:r>
              <a:rPr lang="en-US" sz="3100" dirty="0"/>
              <a:t>,</a:t>
            </a:r>
            <a:r>
              <a:rPr lang="en-US" sz="3100" b="1" dirty="0"/>
              <a:t> </a:t>
            </a:r>
            <a:r>
              <a:rPr lang="en-US" sz="3100" dirty="0"/>
              <a:t>Administrative Assistant</a:t>
            </a:r>
          </a:p>
          <a:p>
            <a:endParaRPr lang="en-US" sz="2400" dirty="0"/>
          </a:p>
          <a:p>
            <a:r>
              <a:rPr lang="en-US" sz="2400" dirty="0"/>
              <a:t>SOCCCD Faculty Association mailing address:</a:t>
            </a:r>
          </a:p>
          <a:p>
            <a:r>
              <a:rPr lang="en-US" sz="2400" dirty="0"/>
              <a:t>P.O. Box 4800</a:t>
            </a:r>
          </a:p>
          <a:p>
            <a:r>
              <a:rPr lang="en-US" sz="2400" dirty="0"/>
              <a:t>Mission Viejo, CA 92690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Saddleback College</a:t>
            </a:r>
          </a:p>
          <a:p>
            <a:r>
              <a:rPr lang="en-US" sz="2400" dirty="0"/>
              <a:t>Office: LRC 140</a:t>
            </a:r>
          </a:p>
          <a:p>
            <a:r>
              <a:rPr lang="en-US" sz="2400" dirty="0"/>
              <a:t>(949) 582-4988</a:t>
            </a:r>
          </a:p>
          <a:p>
            <a:r>
              <a:rPr lang="en-US" sz="2400" u="sng" dirty="0"/>
              <a:t>socccdfacultyassociation@gmail.com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AccOMPLISHMENTS (2018-2019) &amp; </a:t>
            </a:r>
            <a:br>
              <a:rPr lang="en-US" dirty="0"/>
            </a:br>
            <a:r>
              <a:rPr lang="en-US" dirty="0"/>
              <a:t>FUTURE GOALS (2019-2020)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endParaRPr lang="en-US" sz="2800" b="1" dirty="0"/>
          </a:p>
          <a:p>
            <a:pPr lvl="0"/>
            <a:endParaRPr lang="en-US" sz="2800" b="1" dirty="0"/>
          </a:p>
          <a:p>
            <a:pPr lvl="0"/>
            <a:endParaRPr lang="en-US" sz="2800" b="1" dirty="0"/>
          </a:p>
          <a:p>
            <a:pPr lvl="0"/>
            <a:r>
              <a:rPr lang="en-US" sz="3500" b="1" dirty="0"/>
              <a:t>Membership</a:t>
            </a:r>
            <a:r>
              <a:rPr lang="en-US" sz="3500" b="1" i="1" dirty="0"/>
              <a:t> (</a:t>
            </a:r>
            <a:r>
              <a:rPr lang="en-US" sz="3500" b="1" dirty="0"/>
              <a:t>Post</a:t>
            </a:r>
            <a:r>
              <a:rPr lang="en-US" sz="3500" b="1" i="1" dirty="0"/>
              <a:t> Janus)</a:t>
            </a:r>
          </a:p>
          <a:p>
            <a:pPr lvl="0"/>
            <a:r>
              <a:rPr lang="en-US" sz="3500" b="1" dirty="0"/>
              <a:t>Negotiations</a:t>
            </a:r>
          </a:p>
          <a:p>
            <a:pPr lvl="0"/>
            <a:r>
              <a:rPr lang="en-US" sz="3500" b="1" dirty="0"/>
              <a:t>Elections</a:t>
            </a:r>
          </a:p>
          <a:p>
            <a:pPr lvl="0"/>
            <a:r>
              <a:rPr lang="en-US" sz="3500" b="1" dirty="0"/>
              <a:t>Safety</a:t>
            </a:r>
          </a:p>
          <a:p>
            <a:pPr lvl="0"/>
            <a:endParaRPr lang="en-US" sz="2800" b="1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</a:t>
            </a:r>
            <a:r>
              <a:rPr lang="en-US" dirty="0" err="1"/>
              <a:t>AccOMPLISHMENTS</a:t>
            </a:r>
            <a:r>
              <a:rPr lang="en-US" dirty="0"/>
              <a:t>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en-US" sz="2800" b="1" dirty="0"/>
          </a:p>
          <a:p>
            <a:pPr lvl="0"/>
            <a:endParaRPr lang="en-US" sz="2800" b="1" dirty="0"/>
          </a:p>
          <a:p>
            <a:pPr lvl="0"/>
            <a:endParaRPr lang="en-US" sz="2800" b="1" dirty="0"/>
          </a:p>
          <a:p>
            <a:pPr lvl="0"/>
            <a:r>
              <a:rPr lang="en-US" sz="6400" b="1" dirty="0"/>
              <a:t>Stabilized/maintained overall membership around 800</a:t>
            </a:r>
          </a:p>
          <a:p>
            <a:pPr lvl="1"/>
            <a:r>
              <a:rPr lang="en-US" sz="6200" dirty="0"/>
              <a:t>No mass exodus of Full-time faculty; added as many F-T members as we lost</a:t>
            </a:r>
          </a:p>
          <a:p>
            <a:pPr lvl="1"/>
            <a:r>
              <a:rPr lang="en-US" sz="6200" dirty="0"/>
              <a:t>Healthy balance between Full-time and Part-time members</a:t>
            </a:r>
          </a:p>
          <a:p>
            <a:pPr lvl="0"/>
            <a:endParaRPr lang="en-US" sz="6400" dirty="0"/>
          </a:p>
          <a:p>
            <a:pPr lvl="0"/>
            <a:r>
              <a:rPr lang="en-US" sz="6400" b="1" dirty="0"/>
              <a:t>Increased member engagement and participation</a:t>
            </a:r>
          </a:p>
          <a:p>
            <a:pPr lvl="1"/>
            <a:r>
              <a:rPr lang="en-US" sz="6400" dirty="0"/>
              <a:t>faculty surveys and testimonials</a:t>
            </a:r>
          </a:p>
          <a:p>
            <a:pPr lvl="1"/>
            <a:r>
              <a:rPr lang="en-US" sz="6400" dirty="0"/>
              <a:t>hiring committees</a:t>
            </a:r>
          </a:p>
          <a:p>
            <a:pPr lvl="1"/>
            <a:r>
              <a:rPr lang="en-US" sz="6400" dirty="0"/>
              <a:t>Rep Council </a:t>
            </a:r>
          </a:p>
          <a:p>
            <a:pPr lvl="1"/>
            <a:r>
              <a:rPr lang="en-US" sz="6400" dirty="0"/>
              <a:t>attendance at rallies and BOT meetings</a:t>
            </a:r>
          </a:p>
          <a:p>
            <a:pPr lvl="1"/>
            <a:r>
              <a:rPr lang="en-US" sz="6400" dirty="0"/>
              <a:t>contract ratification vote</a:t>
            </a:r>
          </a:p>
          <a:p>
            <a:pPr lvl="1"/>
            <a:r>
              <a:rPr lang="en-US" sz="6400" dirty="0"/>
              <a:t>attendance at FA workshops, CCA conferences, etc. </a:t>
            </a:r>
          </a:p>
          <a:p>
            <a:pPr lvl="0"/>
            <a:endParaRPr lang="en-US" sz="2800" b="1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706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goals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86799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en-US" sz="2800" b="1" dirty="0"/>
          </a:p>
          <a:p>
            <a:pPr lvl="0"/>
            <a:endParaRPr lang="en-US" sz="2800" b="1" dirty="0"/>
          </a:p>
          <a:p>
            <a:pPr lvl="0"/>
            <a:endParaRPr lang="en-US" sz="2800" b="1" dirty="0"/>
          </a:p>
          <a:p>
            <a:r>
              <a:rPr lang="en-US" sz="5100" dirty="0"/>
              <a:t>Increase overall membership among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3800" dirty="0"/>
              <a:t>newly-hired Full- and Part-time faculty, and</a:t>
            </a:r>
          </a:p>
          <a:p>
            <a:pPr lvl="1"/>
            <a:r>
              <a:rPr lang="en-US" sz="3800" dirty="0"/>
              <a:t>especially among part-time faculty who were former “fee payers,” but who have not yet become members</a:t>
            </a:r>
          </a:p>
          <a:p>
            <a:pPr marL="324000" lvl="1" indent="0">
              <a:buNone/>
            </a:pPr>
            <a:endParaRPr lang="en-US" sz="2400" dirty="0"/>
          </a:p>
          <a:p>
            <a:r>
              <a:rPr lang="en-US" sz="4400" dirty="0"/>
              <a:t>Continue to build strong personal relationships with our members and with all faculty  </a:t>
            </a:r>
          </a:p>
          <a:p>
            <a:pPr lvl="0"/>
            <a:endParaRPr lang="en-US" sz="4400" dirty="0"/>
          </a:p>
          <a:p>
            <a:pPr lvl="0"/>
            <a:endParaRPr lang="en-US" sz="2800" b="1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1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41E6-AF48-4112-AD42-01CE5C22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NEGOTIATIONS ACCOMPLISHMENTS: Contract 2018-2021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7ED7-828C-43ED-9AA0-DB9A8F76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Some highlights</a:t>
            </a:r>
          </a:p>
          <a:p>
            <a:pPr lvl="1"/>
            <a:r>
              <a:rPr lang="en-US" sz="3000" dirty="0"/>
              <a:t>Increased salary for FT and PT Faculty</a:t>
            </a:r>
          </a:p>
          <a:p>
            <a:pPr lvl="1"/>
            <a:r>
              <a:rPr lang="en-US" sz="3000" dirty="0"/>
              <a:t>Established PT Faculty rehire rights</a:t>
            </a:r>
          </a:p>
          <a:p>
            <a:pPr lvl="1"/>
            <a:r>
              <a:rPr lang="en-US" sz="3000" dirty="0"/>
              <a:t>Provided meaningful health insurance allowance for qualifying PT Faculty</a:t>
            </a:r>
          </a:p>
          <a:p>
            <a:pPr lvl="1"/>
            <a:r>
              <a:rPr lang="en-US" sz="3000" dirty="0"/>
              <a:t>Protected intellectual property rights</a:t>
            </a:r>
          </a:p>
          <a:p>
            <a:pPr lvl="1"/>
            <a:r>
              <a:rPr lang="en-US" sz="3000" dirty="0"/>
              <a:t>Created much better evaluation instrument</a:t>
            </a:r>
          </a:p>
        </p:txBody>
      </p:sp>
    </p:spTree>
    <p:extLst>
      <p:ext uri="{BB962C8B-B14F-4D97-AF65-F5344CB8AC3E}">
        <p14:creationId xmlns:p14="http://schemas.microsoft.com/office/powerpoint/2010/main" val="11037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87211-0208-4ABD-B9D5-D111BBF9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Negotiations Goals:</a:t>
            </a:r>
            <a:br>
              <a:rPr lang="en-US" dirty="0"/>
            </a:br>
            <a:r>
              <a:rPr lang="en-US" dirty="0"/>
              <a:t>Article xxx Wages reopener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7727-1AE2-49E3-BD1E-C7F8A1051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Negotiate increase in salary for faculty commensurate with COLA (3.26 for 2019-2020).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Increase Parity Ratio for Part-time faculty.  </a:t>
            </a:r>
          </a:p>
        </p:txBody>
      </p:sp>
    </p:spTree>
    <p:extLst>
      <p:ext uri="{BB962C8B-B14F-4D97-AF65-F5344CB8AC3E}">
        <p14:creationId xmlns:p14="http://schemas.microsoft.com/office/powerpoint/2010/main" val="192139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41E6-AF48-4112-AD42-01CE5C22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 ELECTIONS: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7ED7-828C-43ED-9AA0-DB9A8F76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Congratulations on your re-election!</a:t>
            </a:r>
          </a:p>
          <a:p>
            <a:pPr lvl="1"/>
            <a:r>
              <a:rPr lang="en-US" sz="2000" b="1" dirty="0"/>
              <a:t>T.J. Prendergast – Area 2:</a:t>
            </a:r>
            <a:r>
              <a:rPr lang="en-US" sz="2000" dirty="0"/>
              <a:t> parts of Tustin, North Tustin, East Santa Ana, and unincorporated areas</a:t>
            </a:r>
          </a:p>
          <a:p>
            <a:pPr lvl="1"/>
            <a:r>
              <a:rPr lang="en-US" sz="2000" b="1" dirty="0"/>
              <a:t>Dr. Terri Whitt – Area 4</a:t>
            </a:r>
            <a:r>
              <a:rPr lang="en-US" sz="2000" dirty="0"/>
              <a:t>: </a:t>
            </a:r>
            <a:r>
              <a:rPr lang="en-US" sz="2000" dirty="0" err="1"/>
              <a:t>Coto</a:t>
            </a:r>
            <a:r>
              <a:rPr lang="en-US" sz="2000" dirty="0"/>
              <a:t> de </a:t>
            </a:r>
            <a:r>
              <a:rPr lang="en-US" sz="2000" dirty="0" err="1"/>
              <a:t>Caza</a:t>
            </a:r>
            <a:r>
              <a:rPr lang="en-US" sz="2000" dirty="0"/>
              <a:t>, </a:t>
            </a:r>
            <a:r>
              <a:rPr lang="en-US" sz="2000" dirty="0" err="1"/>
              <a:t>Ladera</a:t>
            </a:r>
            <a:r>
              <a:rPr lang="en-US" sz="2000" dirty="0"/>
              <a:t> Ranch, Las Flores, Rancho Santa Margarita, San Clemente, San Juan Capistrano, and unincorporated areas</a:t>
            </a:r>
          </a:p>
          <a:p>
            <a:pPr lvl="1"/>
            <a:r>
              <a:rPr lang="en-US" sz="2000" b="1" dirty="0"/>
              <a:t>Marcia </a:t>
            </a:r>
            <a:r>
              <a:rPr lang="en-US" sz="2000" b="1" dirty="0" err="1"/>
              <a:t>Milchiker</a:t>
            </a:r>
            <a:r>
              <a:rPr lang="en-US" sz="2000" b="1" dirty="0"/>
              <a:t> – Area 5</a:t>
            </a:r>
            <a:r>
              <a:rPr lang="en-US" sz="2000" dirty="0"/>
              <a:t>: Laguna Woods, Laguna Niguel, Laguna Hills, and parts of San Juan Capistrano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72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41E6-AF48-4112-AD42-01CE5C22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 ELECTIONS 2020: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7ED7-828C-43ED-9AA0-DB9A8F76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Seats up for election in 2020</a:t>
            </a:r>
          </a:p>
          <a:p>
            <a:pPr lvl="1"/>
            <a:r>
              <a:rPr lang="en-US" sz="2000" b="1" dirty="0"/>
              <a:t>Area 1:</a:t>
            </a:r>
            <a:r>
              <a:rPr lang="en-US" sz="2000" dirty="0"/>
              <a:t> parts of Irvine</a:t>
            </a:r>
          </a:p>
          <a:p>
            <a:pPr lvl="1"/>
            <a:r>
              <a:rPr lang="en-US" sz="2000" b="1" dirty="0"/>
              <a:t>Area 3</a:t>
            </a:r>
            <a:r>
              <a:rPr lang="en-US" sz="2000" dirty="0"/>
              <a:t>: Laguna Beach, Aliso Viejo, Dana Point, and parts of Laguna Hills, Newport Beach, San Clemente and unincorporated areas</a:t>
            </a:r>
          </a:p>
          <a:p>
            <a:pPr lvl="1"/>
            <a:r>
              <a:rPr lang="en-US" sz="2000" b="1" dirty="0"/>
              <a:t>Area 6</a:t>
            </a:r>
            <a:r>
              <a:rPr lang="en-US" sz="2000" dirty="0"/>
              <a:t>: Lake Forest, parts of Irvine, and unincorporated areas</a:t>
            </a:r>
          </a:p>
          <a:p>
            <a:pPr lvl="1"/>
            <a:r>
              <a:rPr lang="en-US" sz="2000" b="1" dirty="0"/>
              <a:t>Area 7:</a:t>
            </a:r>
            <a:r>
              <a:rPr lang="en-US" sz="2000" dirty="0"/>
              <a:t> Mission Viejo and Rancho Santa Margarita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67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41E6-AF48-4112-AD42-01CE5C22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ASSOCIATION ELECTION 2020: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7ED7-828C-43ED-9AA0-DB9A8F76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  </a:t>
            </a:r>
            <a:r>
              <a:rPr lang="en-US" sz="2400" b="1" dirty="0"/>
              <a:t>Open nomination period and election in   		 	   	 	 spring 2020 for following Offices: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r>
              <a:rPr lang="en-US" sz="1800" b="1" dirty="0">
                <a:highlight>
                  <a:srgbClr val="FFFF00"/>
                </a:highlight>
              </a:rPr>
              <a:t>Vice President/President Elect</a:t>
            </a:r>
            <a:r>
              <a:rPr lang="en-US" sz="1800" b="1" dirty="0"/>
              <a:t>:</a:t>
            </a:r>
            <a:r>
              <a:rPr lang="en-US" sz="1800" dirty="0"/>
              <a:t> (serves two years as VP; two years as President; two years as Past President; must be tenured F-T faculty)</a:t>
            </a:r>
          </a:p>
          <a:p>
            <a:pPr lvl="1"/>
            <a:r>
              <a:rPr lang="en-US" sz="1800" b="1" dirty="0"/>
              <a:t>Secretary</a:t>
            </a:r>
            <a:r>
              <a:rPr lang="en-US" sz="1800" dirty="0"/>
              <a:t>: serves two-year term</a:t>
            </a:r>
          </a:p>
          <a:p>
            <a:pPr lvl="1"/>
            <a:r>
              <a:rPr lang="en-US" sz="1800" b="1" dirty="0"/>
              <a:t>Treasurer</a:t>
            </a:r>
            <a:r>
              <a:rPr lang="en-US" sz="1800" dirty="0"/>
              <a:t>: serves two-year term</a:t>
            </a:r>
          </a:p>
          <a:p>
            <a:pPr lvl="1"/>
            <a:r>
              <a:rPr lang="en-US" sz="1800" b="1" dirty="0"/>
              <a:t>Membership Chair:</a:t>
            </a:r>
            <a:r>
              <a:rPr lang="en-US" sz="1800" dirty="0"/>
              <a:t> serves two-year term</a:t>
            </a:r>
          </a:p>
          <a:p>
            <a:pPr lvl="1"/>
            <a:r>
              <a:rPr lang="en-US" sz="1800" b="1" dirty="0">
                <a:highlight>
                  <a:srgbClr val="FFFF00"/>
                </a:highlight>
              </a:rPr>
              <a:t>Part-Time Faculty Chair</a:t>
            </a:r>
            <a:r>
              <a:rPr lang="en-US" sz="1800" b="1" dirty="0"/>
              <a:t>:</a:t>
            </a:r>
            <a:r>
              <a:rPr lang="en-US" sz="1800" dirty="0"/>
              <a:t> elected by Part-time members only (serves two-year term)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5400" y="990600"/>
            <a:ext cx="6705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Welcome Faculty and Guests!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1450B-202D-484F-A85C-CE5BC1CF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matters!</a:t>
            </a:r>
            <a:br>
              <a:rPr lang="en-US" dirty="0"/>
            </a:br>
            <a:r>
              <a:rPr lang="en-US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7A98-A29E-41F1-9626-45C64EDAE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419599"/>
          </a:xfrm>
        </p:spPr>
        <p:txBody>
          <a:bodyPr>
            <a:normAutofit/>
          </a:bodyPr>
          <a:lstStyle/>
          <a:p>
            <a:r>
              <a:rPr lang="en-US" sz="2000" dirty="0"/>
              <a:t>The Faculty Association is working with district, college, and faculty leadership to:</a:t>
            </a:r>
          </a:p>
          <a:p>
            <a:pPr lvl="1"/>
            <a:r>
              <a:rPr lang="en-US" sz="2400" b="1" dirty="0">
                <a:highlight>
                  <a:srgbClr val="FFFF00"/>
                </a:highlight>
              </a:rPr>
              <a:t>Improve faculty/employee health and safety within our buildings, classrooms, workspaces, and across our campuses concerning</a:t>
            </a:r>
            <a:r>
              <a:rPr lang="en-US" sz="2400" b="1" dirty="0"/>
              <a:t>:</a:t>
            </a:r>
          </a:p>
          <a:p>
            <a:pPr lvl="2"/>
            <a:r>
              <a:rPr lang="en-US" sz="2000" b="1" dirty="0"/>
              <a:t>protocols for reporting, inspecting, remediating, and preventing water intrusion and/or mold</a:t>
            </a:r>
          </a:p>
          <a:p>
            <a:pPr lvl="2"/>
            <a:r>
              <a:rPr lang="en-US" sz="2000" b="1" dirty="0"/>
              <a:t>notification protocol for non-criminal, but disruptive or disturbing act and/or receipt of any concerning communication relating to an employee </a:t>
            </a:r>
          </a:p>
          <a:p>
            <a:pPr lvl="2"/>
            <a:r>
              <a:rPr lang="en-US" sz="2000" b="1" dirty="0"/>
              <a:t>safer/more secure classrooms, workspaces, and campuses</a:t>
            </a:r>
          </a:p>
        </p:txBody>
      </p:sp>
    </p:spTree>
    <p:extLst>
      <p:ext uri="{BB962C8B-B14F-4D97-AF65-F5344CB8AC3E}">
        <p14:creationId xmlns:p14="http://schemas.microsoft.com/office/powerpoint/2010/main" val="336269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40E0-4DE0-4DF4-82C1-B2B939D6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intrusion and mold:</a:t>
            </a:r>
            <a:br>
              <a:rPr lang="en-US" dirty="0"/>
            </a:br>
            <a:r>
              <a:rPr lang="en-US" dirty="0"/>
              <a:t>Safety Actions taken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EB9EE-8DEA-46AB-ABC7-6BF427B0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495799"/>
          </a:xfrm>
        </p:spPr>
        <p:txBody>
          <a:bodyPr/>
          <a:lstStyle/>
          <a:p>
            <a:r>
              <a:rPr lang="en-US" sz="2000" dirty="0"/>
              <a:t>General agreement to make all air quality reports and related documents directly available to all employees</a:t>
            </a:r>
          </a:p>
          <a:p>
            <a:r>
              <a:rPr lang="en-US" sz="2000" dirty="0"/>
              <a:t>Ensure Faculty participation in selecting environmental </a:t>
            </a:r>
            <a:r>
              <a:rPr lang="en-US" sz="2000" dirty="0" err="1"/>
              <a:t>co’s</a:t>
            </a:r>
            <a:r>
              <a:rPr lang="en-US" sz="2000" dirty="0"/>
              <a:t> district employs</a:t>
            </a:r>
          </a:p>
          <a:p>
            <a:r>
              <a:rPr lang="en-US" sz="2000" dirty="0"/>
              <a:t>Establish protocols and flow chart governing the </a:t>
            </a:r>
          </a:p>
          <a:p>
            <a:pPr lvl="1"/>
            <a:r>
              <a:rPr lang="en-US" sz="1800" dirty="0"/>
              <a:t>reporting, 	</a:t>
            </a:r>
          </a:p>
          <a:p>
            <a:pPr lvl="1"/>
            <a:r>
              <a:rPr lang="en-US" sz="1800" dirty="0"/>
              <a:t>inspection and findings, </a:t>
            </a:r>
          </a:p>
          <a:p>
            <a:pPr lvl="1"/>
            <a:r>
              <a:rPr lang="en-US" sz="1800" dirty="0"/>
              <a:t>actions taken (including testing and remediation efforts), </a:t>
            </a:r>
          </a:p>
          <a:p>
            <a:pPr lvl="1"/>
            <a:r>
              <a:rPr lang="en-US" sz="1800" dirty="0"/>
              <a:t>follow-up (including possible retesting and further remediation), and </a:t>
            </a:r>
          </a:p>
          <a:p>
            <a:pPr lvl="1"/>
            <a:r>
              <a:rPr lang="en-US" sz="1800" dirty="0"/>
              <a:t>communication to all parties, including the person(s) reporting the concern</a:t>
            </a:r>
          </a:p>
        </p:txBody>
      </p:sp>
    </p:spTree>
    <p:extLst>
      <p:ext uri="{BB962C8B-B14F-4D97-AF65-F5344CB8AC3E}">
        <p14:creationId xmlns:p14="http://schemas.microsoft.com/office/powerpoint/2010/main" val="283535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ABB3D-22CD-488C-B53C-39770A01D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intrusion and mold:</a:t>
            </a:r>
            <a:br>
              <a:rPr lang="en-US" dirty="0"/>
            </a:br>
            <a:r>
              <a:rPr lang="en-US" dirty="0"/>
              <a:t>Safety Actions taken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D5667-FDDE-47CD-BB6B-82B5891C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401397"/>
          </a:xfrm>
        </p:spPr>
        <p:txBody>
          <a:bodyPr>
            <a:normAutofit/>
          </a:bodyPr>
          <a:lstStyle/>
          <a:p>
            <a:r>
              <a:rPr lang="en-US" sz="2400" dirty="0"/>
              <a:t>Reported, inspected/tested, and remediated water intrusion/mold in affected buildings (HS, SSC, AGB, LRC, and possibly others)</a:t>
            </a:r>
          </a:p>
          <a:p>
            <a:r>
              <a:rPr lang="en-US" sz="2400" dirty="0"/>
              <a:t> Inspection/replacement of HEPA Vac filters in HS and other measures taken</a:t>
            </a:r>
          </a:p>
          <a:p>
            <a:r>
              <a:rPr lang="en-US" sz="2400" dirty="0"/>
              <a:t>Work with FMO to ensure work order protocol is consistently followed and work order system is operating as expected</a:t>
            </a:r>
          </a:p>
          <a:p>
            <a:r>
              <a:rPr lang="en-US" sz="2400" dirty="0"/>
              <a:t>Renewed general commitment to preventative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C817-88E0-40AC-A56B-15282E43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Safety matters:</a:t>
            </a:r>
            <a:br>
              <a:rPr lang="en-US" dirty="0"/>
            </a:br>
            <a:r>
              <a:rPr lang="en-US" dirty="0"/>
              <a:t>AR 3515 “REPORTING OF CRIMES AND/OR SAFETY CONCERNS AND NOTIFICATIONS PROTOCOLS”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C934-814B-44E3-95E1-C9E45368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3601"/>
            <a:ext cx="7989752" cy="4343400"/>
          </a:xfrm>
        </p:spPr>
        <p:txBody>
          <a:bodyPr>
            <a:normAutofit/>
          </a:bodyPr>
          <a:lstStyle/>
          <a:p>
            <a:r>
              <a:rPr lang="en-US" dirty="0"/>
              <a:t>FA helped author AR 3515, section VI. “NOTIFICATION PROTOCOL FOR CONCERNING ACTS (DISRUPTIVE, DISTURBING ACTS OR COMMUNICATION RECEIVED, HEREAFTER REFERRED TO AS CONCERNING COMMUNICATIONS/ACTS)”</a:t>
            </a:r>
          </a:p>
          <a:p>
            <a:r>
              <a:rPr lang="en-US" dirty="0"/>
              <a:t>STEP ONE: After “initial risk assessment” HR notifies affected employee (unit member) “when deemed appropriate” and “as soon as possible” </a:t>
            </a:r>
          </a:p>
          <a:p>
            <a:r>
              <a:rPr lang="en-US" dirty="0"/>
              <a:t>STEP TWO: HR notifies union president or designee when appropriate and as soon as possible to the union president or designee</a:t>
            </a:r>
          </a:p>
          <a:p>
            <a:r>
              <a:rPr lang="en-US" dirty="0"/>
              <a:t>STEP THREE: HR outlines the issue causing concern, the assessment made by the initial risk assessment team, and the plan of action</a:t>
            </a:r>
          </a:p>
          <a:p>
            <a:r>
              <a:rPr lang="en-US" dirty="0"/>
              <a:t>STEP FOUR: District’s EAP implements timely additional safety measures and/or coordinates support services for the affected employee </a:t>
            </a:r>
          </a:p>
        </p:txBody>
      </p:sp>
    </p:spTree>
    <p:extLst>
      <p:ext uri="{BB962C8B-B14F-4D97-AF65-F5344CB8AC3E}">
        <p14:creationId xmlns:p14="http://schemas.microsoft.com/office/powerpoint/2010/main" val="54564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E82D-C8A9-4BC4-898F-F617941FA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matters: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EFF4F-54D0-4634-965C-20F389B57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Continue to work with district, college, staff, FACULTY, and community leaders to identify and effectively address safety issues</a:t>
            </a:r>
          </a:p>
        </p:txBody>
      </p:sp>
    </p:spTree>
    <p:extLst>
      <p:ext uri="{BB962C8B-B14F-4D97-AF65-F5344CB8AC3E}">
        <p14:creationId xmlns:p14="http://schemas.microsoft.com/office/powerpoint/2010/main" val="785464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ways to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3801398"/>
          </a:xfrm>
        </p:spPr>
        <p:txBody>
          <a:bodyPr anchor="t">
            <a:normAutofit fontScale="77500" lnSpcReduction="20000"/>
          </a:bodyPr>
          <a:lstStyle/>
          <a:p>
            <a:endParaRPr lang="en-US" sz="2400" dirty="0"/>
          </a:p>
          <a:p>
            <a:r>
              <a:rPr lang="en-US" sz="2400" dirty="0"/>
              <a:t>Join our Membership Team—Jenny Langrell</a:t>
            </a:r>
          </a:p>
          <a:p>
            <a:r>
              <a:rPr lang="en-US" sz="2400" dirty="0"/>
              <a:t>Join our Communications Team—Parisa Soltani</a:t>
            </a:r>
          </a:p>
          <a:p>
            <a:r>
              <a:rPr lang="en-US" sz="2400" dirty="0"/>
              <a:t>Be part of our Organizing Efforts—Lewis Long</a:t>
            </a:r>
          </a:p>
          <a:p>
            <a:r>
              <a:rPr lang="en-US" sz="2400" dirty="0"/>
              <a:t>Get involved with our Part-Time Faculty Committee—Beth Clary </a:t>
            </a:r>
          </a:p>
          <a:p>
            <a:r>
              <a:rPr lang="en-US" sz="2400" dirty="0"/>
              <a:t>Serve on College-/District-wide Search Committees</a:t>
            </a:r>
          </a:p>
          <a:p>
            <a:r>
              <a:rPr lang="en-US" sz="2400" dirty="0"/>
              <a:t>Be a Panelist for our “How to Apply and Interview for Full-Time Faculty Position” Workshops</a:t>
            </a:r>
          </a:p>
          <a:p>
            <a:r>
              <a:rPr lang="en-US" sz="2400" dirty="0"/>
              <a:t>Attend Representative Council Meetings—First Monday of the Month, 3-5</a:t>
            </a:r>
          </a:p>
          <a:p>
            <a:r>
              <a:rPr lang="en-US" sz="2400" dirty="0"/>
              <a:t>BECOME an OFFICER!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D73AC-0062-4F62-AB75-C5901B33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57D1-1A06-4750-B352-B40FE6D23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New FULL-TIME Faculty Orientation </a:t>
            </a:r>
          </a:p>
          <a:p>
            <a:pPr lvl="1"/>
            <a:r>
              <a:rPr lang="en-US" sz="2400" dirty="0"/>
              <a:t>Monday 8/12, 1:30-5:00—Saddleback College, HS 145</a:t>
            </a:r>
          </a:p>
          <a:p>
            <a:pPr lvl="1"/>
            <a:r>
              <a:rPr lang="en-US" sz="2400" dirty="0"/>
              <a:t>Faculty Association Orientation 1:30-2:30pm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8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11FA-B88E-4728-9DD4-EFBE2CB9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2B761-80BD-40D9-93A9-CF0CEDE27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b="1" dirty="0"/>
          </a:p>
          <a:p>
            <a:r>
              <a:rPr lang="en-US" sz="2300" b="1" dirty="0"/>
              <a:t>Faculty Association Workshop: PT Faculty Contract Changes</a:t>
            </a:r>
            <a:r>
              <a:rPr lang="en-US" sz="2300" dirty="0"/>
              <a:t> </a:t>
            </a:r>
          </a:p>
          <a:p>
            <a:pPr lvl="1"/>
            <a:r>
              <a:rPr lang="en-US" dirty="0"/>
              <a:t>Learn the new contract’s effects on part-time faculty </a:t>
            </a:r>
          </a:p>
          <a:p>
            <a:pPr lvl="1"/>
            <a:r>
              <a:rPr lang="en-US" dirty="0"/>
              <a:t>Presented by Lewis Long, FA Chief Negotiator and President Elect </a:t>
            </a:r>
          </a:p>
          <a:p>
            <a:pPr lvl="1"/>
            <a:r>
              <a:rPr lang="en-US" b="1" dirty="0"/>
              <a:t>Monday,  August 12, 2:30-4:30, BSTIC 118 (Irvine Valley College)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300" b="1" dirty="0"/>
              <a:t>Faculty Association Workshop: Contract Changes: PT Rehire Rights and Health Benefits </a:t>
            </a:r>
          </a:p>
          <a:p>
            <a:pPr lvl="1"/>
            <a:r>
              <a:rPr lang="en-US" dirty="0"/>
              <a:t>An overview of the major changes to the faculty contract with respect to PT rehire rights, evaluations and health benefits</a:t>
            </a:r>
          </a:p>
          <a:p>
            <a:pPr lvl="1"/>
            <a:r>
              <a:rPr lang="en-US" dirty="0"/>
              <a:t>Presented by Lewis Long, Chief Negotiator</a:t>
            </a:r>
          </a:p>
          <a:p>
            <a:pPr lvl="1"/>
            <a:r>
              <a:rPr lang="en-US" b="1" dirty="0"/>
              <a:t>Thursday, August 15, 9:00-10:20, BGS 232 (Saddleback College)</a:t>
            </a:r>
          </a:p>
          <a:p>
            <a:pPr lvl="1"/>
            <a:r>
              <a:rPr lang="en-US" dirty="0"/>
              <a:t>This presentation will be videotaped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25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BudHand" pitchFamily="2" charset="0"/>
              </a:rPr>
              <a:t>Thank you!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Guests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3801399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400" b="1" dirty="0"/>
              <a:t>Chancellor Kathleen Burke, Ed.D</a:t>
            </a:r>
          </a:p>
          <a:p>
            <a:r>
              <a:rPr lang="en-US" sz="2400" b="1" dirty="0"/>
              <a:t>Board of Trustees Members</a:t>
            </a:r>
          </a:p>
          <a:p>
            <a:r>
              <a:rPr lang="en-US" sz="2400" b="1" dirty="0"/>
              <a:t>Student Trustee Martha Uriarte</a:t>
            </a:r>
          </a:p>
          <a:p>
            <a:r>
              <a:rPr lang="en-US" sz="2400" b="1" dirty="0"/>
              <a:t>District &amp; College Leadership</a:t>
            </a:r>
          </a:p>
          <a:p>
            <a:r>
              <a:rPr lang="en-US" sz="2400" b="1" dirty="0"/>
              <a:t>Administrators</a:t>
            </a:r>
          </a:p>
          <a:p>
            <a:r>
              <a:rPr lang="en-US" sz="2400" b="1" dirty="0"/>
              <a:t>CTA UniServ Regional Services Consultant to Community Colleges Robin Devitt  </a:t>
            </a:r>
          </a:p>
          <a:p>
            <a:r>
              <a:rPr lang="en-US" sz="2400" b="1" dirty="0"/>
              <a:t>CCA President Eric Kaljumagi</a:t>
            </a:r>
          </a:p>
          <a:p>
            <a:r>
              <a:rPr lang="en-US" sz="2400" b="1" dirty="0"/>
              <a:t>CCA Vice President Randa Wahbe</a:t>
            </a:r>
          </a:p>
          <a:p>
            <a:r>
              <a:rPr lang="en-US" sz="2400" b="1" dirty="0"/>
              <a:t>Others? Family?</a:t>
            </a:r>
          </a:p>
        </p:txBody>
      </p:sp>
    </p:spTree>
    <p:extLst>
      <p:ext uri="{BB962C8B-B14F-4D97-AF65-F5344CB8AC3E}">
        <p14:creationId xmlns:p14="http://schemas.microsoft.com/office/powerpoint/2010/main" val="41481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Association Executive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4572000"/>
          </a:xfrm>
        </p:spPr>
        <p:txBody>
          <a:bodyPr anchor="t">
            <a:noAutofit/>
          </a:bodyPr>
          <a:lstStyle/>
          <a:p>
            <a:r>
              <a:rPr lang="en-US" sz="2400" b="1" dirty="0"/>
              <a:t>Kurt Meyer</a:t>
            </a:r>
            <a:r>
              <a:rPr lang="en-US" sz="2400" dirty="0"/>
              <a:t>, IVC, President</a:t>
            </a:r>
          </a:p>
          <a:p>
            <a:r>
              <a:rPr lang="en-US" sz="2400" b="1" dirty="0"/>
              <a:t>Mark Blethen</a:t>
            </a:r>
            <a:r>
              <a:rPr lang="en-US" sz="2400" dirty="0"/>
              <a:t>, Saddleback, Past-President</a:t>
            </a:r>
          </a:p>
          <a:p>
            <a:r>
              <a:rPr lang="en-US" sz="2400" b="1" dirty="0"/>
              <a:t>Lewis Long</a:t>
            </a:r>
            <a:r>
              <a:rPr lang="en-US" sz="2400" dirty="0"/>
              <a:t>, IVC, President-Elect &amp; Chief Negotiator</a:t>
            </a:r>
          </a:p>
          <a:p>
            <a:r>
              <a:rPr lang="en-US" sz="2400" b="1" dirty="0"/>
              <a:t>Parisa Soltani</a:t>
            </a:r>
            <a:r>
              <a:rPr lang="en-US" sz="2400" dirty="0"/>
              <a:t>, IVC, Secretary</a:t>
            </a:r>
          </a:p>
          <a:p>
            <a:r>
              <a:rPr lang="en-US" sz="2400" b="1" dirty="0"/>
              <a:t>Frank Gonzalez</a:t>
            </a:r>
            <a:r>
              <a:rPr lang="en-US" sz="2400" dirty="0"/>
              <a:t>, Saddleback, Treasurer</a:t>
            </a:r>
          </a:p>
          <a:p>
            <a:r>
              <a:rPr lang="en-US" sz="2400" b="1" dirty="0"/>
              <a:t>Jenny Langrell</a:t>
            </a:r>
            <a:r>
              <a:rPr lang="en-US" sz="2400" dirty="0"/>
              <a:t>, Saddleback, Membership Chair</a:t>
            </a:r>
          </a:p>
          <a:p>
            <a:r>
              <a:rPr lang="en-US" sz="2400" b="1" dirty="0"/>
              <a:t>Beth Clary</a:t>
            </a:r>
            <a:r>
              <a:rPr lang="en-US" sz="2400" dirty="0"/>
              <a:t>, IVC and Saddleback, Part-Time Chair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Association </a:t>
            </a:r>
            <a:br>
              <a:rPr lang="en-US" dirty="0"/>
            </a:br>
            <a:r>
              <a:rPr lang="en-US" dirty="0"/>
              <a:t>Grievance Co-Chairs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45720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800" b="1" dirty="0"/>
              <a:t>Kathy Schmeidler</a:t>
            </a:r>
            <a:r>
              <a:rPr lang="en-US" sz="2800" dirty="0"/>
              <a:t>, IVC, Grievance Co-Chair</a:t>
            </a:r>
          </a:p>
          <a:p>
            <a:r>
              <a:rPr lang="en-US" sz="2800" b="1" dirty="0"/>
              <a:t>Daniel DeRoulet</a:t>
            </a:r>
            <a:r>
              <a:rPr lang="en-US" sz="2800" dirty="0"/>
              <a:t>, IVC, Grievance Co-Chair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Margot Lovett</a:t>
            </a:r>
            <a:r>
              <a:rPr lang="en-US" sz="2800" dirty="0"/>
              <a:t>, Saddleback, Grievance Co-Chair</a:t>
            </a:r>
          </a:p>
          <a:p>
            <a:r>
              <a:rPr lang="en-US" sz="2800" b="1" dirty="0"/>
              <a:t>Claire Cesareo</a:t>
            </a:r>
            <a:r>
              <a:rPr lang="en-US" sz="2800" dirty="0"/>
              <a:t>, Saddleback, Grievance Co-Chair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4549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Rep. Council Officers (IVC)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17279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Business Sciences, Irvine Valley College (</a:t>
            </a:r>
            <a:r>
              <a:rPr lang="en-US" b="1" dirty="0"/>
              <a:t>Rick Boone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Amy Grimm</a:t>
            </a:r>
            <a:r>
              <a:rPr lang="en-US" dirty="0"/>
              <a:t>, Arts,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Parisa Soltani,</a:t>
            </a:r>
            <a:r>
              <a:rPr lang="en-US" dirty="0"/>
              <a:t> Guidance and Counseling, Irvine Valley College (</a:t>
            </a:r>
            <a:r>
              <a:rPr lang="en-US" b="1" dirty="0"/>
              <a:t>Fawn Tanriverdi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Ted Weatherford</a:t>
            </a:r>
            <a:r>
              <a:rPr lang="en-US" dirty="0"/>
              <a:t>, Kinesiology, Health and Athletics, Irvine Valley College (</a:t>
            </a:r>
            <a:r>
              <a:rPr lang="en-US" b="1" dirty="0"/>
              <a:t>Martin McGrogan</a:t>
            </a:r>
            <a:r>
              <a:rPr lang="en-US" dirty="0"/>
              <a:t>, alternate)</a:t>
            </a:r>
            <a:endParaRPr lang="en-US" b="1" dirty="0"/>
          </a:p>
          <a:p>
            <a:pPr lvl="0"/>
            <a:r>
              <a:rPr lang="en-US" b="1" dirty="0"/>
              <a:t>Daniel Vernazza, Humanities, Irvine Valley College </a:t>
            </a:r>
            <a:r>
              <a:rPr lang="en-US" dirty="0"/>
              <a:t>(</a:t>
            </a:r>
            <a:r>
              <a:rPr lang="en-US" b="1" dirty="0"/>
              <a:t>Lisa Alvarez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Kathy Schmeidler</a:t>
            </a:r>
            <a:r>
              <a:rPr lang="en-US" dirty="0"/>
              <a:t>, Life Sciences and Technologies,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Carlo Chan,</a:t>
            </a:r>
            <a:r>
              <a:rPr lang="en-US" dirty="0"/>
              <a:t> Math, Computer Sciences and Engineering,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Social and Behavioral Sciences,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Melanie Haeri</a:t>
            </a:r>
            <a:r>
              <a:rPr lang="en-US" dirty="0"/>
              <a:t>, Languages and Learning Resources,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</a:t>
            </a:r>
          </a:p>
          <a:p>
            <a:pPr lvl="0"/>
            <a:r>
              <a:rPr lang="en-US" b="1" dirty="0"/>
              <a:t>Amy Stinson</a:t>
            </a:r>
            <a:r>
              <a:rPr lang="en-US" dirty="0"/>
              <a:t>, Physical Science and Technology, Irvine Valley College (</a:t>
            </a:r>
            <a:r>
              <a:rPr lang="en-US" b="1" dirty="0">
                <a:solidFill>
                  <a:srgbClr val="FF0000"/>
                </a:solidFill>
              </a:rPr>
              <a:t>vacant</a:t>
            </a:r>
            <a:r>
              <a:rPr lang="en-US" dirty="0"/>
              <a:t>, alternate) </a:t>
            </a:r>
          </a:p>
          <a:p>
            <a:pPr lvl="0"/>
            <a:r>
              <a:rPr lang="en-US" b="1" dirty="0"/>
              <a:t>Ray Chandos</a:t>
            </a:r>
            <a:r>
              <a:rPr lang="en-US" dirty="0"/>
              <a:t>, Integrated Design, Engineering, and Automation (IDEA) (</a:t>
            </a:r>
            <a:r>
              <a:rPr lang="en-US" b="1" dirty="0"/>
              <a:t>Massimo Mitolo</a:t>
            </a:r>
            <a:r>
              <a:rPr lang="en-US" dirty="0"/>
              <a:t>, alternate)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0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council officers (saddleback)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500" b="1" dirty="0"/>
              <a:t>Blake Stephens</a:t>
            </a:r>
            <a:r>
              <a:rPr lang="en-US" sz="2500" dirty="0"/>
              <a:t>, Advanced Technology and Applied Science, Saddleback College (</a:t>
            </a:r>
            <a:r>
              <a:rPr lang="en-US" sz="2500" b="1" dirty="0">
                <a:solidFill>
                  <a:srgbClr val="FF0000"/>
                </a:solidFill>
              </a:rPr>
              <a:t>vacant</a:t>
            </a:r>
            <a:r>
              <a:rPr lang="en-US" sz="2500" dirty="0"/>
              <a:t>, alternate) </a:t>
            </a:r>
          </a:p>
          <a:p>
            <a:pPr lvl="0"/>
            <a:r>
              <a:rPr lang="en-US" sz="2500" b="1" dirty="0"/>
              <a:t>Don Bowman</a:t>
            </a:r>
            <a:r>
              <a:rPr lang="en-US" sz="2500" dirty="0"/>
              <a:t>, Business Science and Economic Workforce Development, Saddleback College (</a:t>
            </a:r>
            <a:r>
              <a:rPr lang="en-US" sz="2500" b="1" dirty="0"/>
              <a:t>Brock Schermerhorn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Zina Boratynec,</a:t>
            </a:r>
            <a:r>
              <a:rPr lang="en-US" sz="2500" dirty="0"/>
              <a:t> Transfer, Career, and Special Programs, Saddleback College (</a:t>
            </a:r>
            <a:r>
              <a:rPr lang="en-US" sz="2500" b="1" dirty="0"/>
              <a:t>Ardith Lynch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Sharon Nussenbaum</a:t>
            </a:r>
            <a:r>
              <a:rPr lang="en-US" sz="2500" dirty="0"/>
              <a:t>, Counseling Services, Saddleback College (</a:t>
            </a:r>
            <a:r>
              <a:rPr lang="en-US" sz="2500" b="1" dirty="0"/>
              <a:t>Jan Ventura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Bill McGuire</a:t>
            </a:r>
            <a:r>
              <a:rPr lang="en-US" sz="2500" dirty="0"/>
              <a:t>, Fine Arts and Media Technology, Saddleback College (</a:t>
            </a:r>
            <a:r>
              <a:rPr lang="en-US" sz="2500" b="1" dirty="0"/>
              <a:t>Norm Weston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Jennifer Higginson</a:t>
            </a:r>
            <a:r>
              <a:rPr lang="en-US" sz="2500" dirty="0"/>
              <a:t>, Kinesiology and Athletics, Saddleback College (</a:t>
            </a:r>
            <a:r>
              <a:rPr lang="en-US" sz="2500" b="1" dirty="0"/>
              <a:t>Steve Crapo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Joshua Pryor</a:t>
            </a:r>
            <a:r>
              <a:rPr lang="en-US" sz="2500" dirty="0"/>
              <a:t>, Liberal Arts, Saddleback College (</a:t>
            </a:r>
            <a:r>
              <a:rPr lang="en-US" sz="2500" b="1" dirty="0"/>
              <a:t>Carrie Goulding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Jenny Langrell</a:t>
            </a:r>
            <a:r>
              <a:rPr lang="en-US" sz="2500" dirty="0"/>
              <a:t>, Online Education and Learning Resources, Saddleback College (</a:t>
            </a:r>
            <a:r>
              <a:rPr lang="en-US" sz="2500" b="1" dirty="0"/>
              <a:t>Lydia Tamara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Janine O’Buchon</a:t>
            </a:r>
            <a:r>
              <a:rPr lang="en-US" sz="2500" dirty="0"/>
              <a:t>,, Health Sciences and Human Services, Saddleback College (</a:t>
            </a:r>
            <a:r>
              <a:rPr lang="en-US" sz="2500" b="1" dirty="0"/>
              <a:t>Loretta Niccola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Frank Gonzalez</a:t>
            </a:r>
            <a:r>
              <a:rPr lang="en-US" sz="2500" dirty="0"/>
              <a:t>, Mathematics, Science and Engineering, Saddleback College (</a:t>
            </a:r>
            <a:r>
              <a:rPr lang="en-US" sz="2500" b="1" dirty="0"/>
              <a:t>Karla Westphal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Christina Ghambarpour</a:t>
            </a:r>
            <a:r>
              <a:rPr lang="en-US" sz="2500" dirty="0"/>
              <a:t>, Social and Behavioral Sciences, Saddleback College (</a:t>
            </a:r>
            <a:r>
              <a:rPr lang="en-US" sz="2500" b="1" dirty="0"/>
              <a:t>Margot Lovett</a:t>
            </a:r>
            <a:r>
              <a:rPr lang="en-US" sz="2500" dirty="0"/>
              <a:t>, alternate)</a:t>
            </a:r>
          </a:p>
          <a:p>
            <a:pPr lvl="0"/>
            <a:r>
              <a:rPr lang="en-US" sz="2500" b="1" dirty="0"/>
              <a:t>Pamme Turner</a:t>
            </a:r>
            <a:r>
              <a:rPr lang="en-US" sz="2500" dirty="0"/>
              <a:t>, Emeritus Institute, Saddleback College (</a:t>
            </a:r>
            <a:r>
              <a:rPr lang="en-US" sz="2500" dirty="0">
                <a:solidFill>
                  <a:srgbClr val="FF0000"/>
                </a:solidFill>
              </a:rPr>
              <a:t>vacant</a:t>
            </a:r>
            <a:r>
              <a:rPr lang="en-US" sz="2500" dirty="0"/>
              <a:t>, alternate)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council officers: part-time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en-US" sz="2800" b="1" dirty="0"/>
          </a:p>
          <a:p>
            <a:pPr lvl="0"/>
            <a:r>
              <a:rPr lang="en-US" sz="2800" b="1" dirty="0"/>
              <a:t>Susan Bliss</a:t>
            </a:r>
          </a:p>
          <a:p>
            <a:pPr lvl="0"/>
            <a:r>
              <a:rPr lang="en-US" sz="2800" b="1" dirty="0"/>
              <a:t>Karyn Bower</a:t>
            </a:r>
          </a:p>
          <a:p>
            <a:pPr lvl="0"/>
            <a:r>
              <a:rPr lang="en-US" sz="2800" b="1" dirty="0"/>
              <a:t>Noushin Seddighzadeh</a:t>
            </a:r>
          </a:p>
          <a:p>
            <a:pPr lvl="0"/>
            <a:r>
              <a:rPr lang="en-US" sz="2800" b="1" dirty="0"/>
              <a:t>Nancy Allah</a:t>
            </a:r>
          </a:p>
          <a:p>
            <a:pPr lvl="0"/>
            <a:r>
              <a:rPr lang="en-US" sz="2800" b="1" dirty="0"/>
              <a:t>Michelle Livote</a:t>
            </a:r>
          </a:p>
          <a:p>
            <a:pPr lvl="0"/>
            <a:endParaRPr lang="en-US" sz="2800" b="1" dirty="0"/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b="1" dirty="0"/>
              <a:t>CCA Board of Director District L (“South Orange”): Evangeline Matthews </a:t>
            </a:r>
            <a:endParaRPr lang="en-US" sz="2800" dirty="0"/>
          </a:p>
          <a:p>
            <a:pPr marL="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71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action committee (Pac)</a:t>
            </a:r>
            <a:br>
              <a:rPr lang="en-US" dirty="0"/>
            </a:br>
            <a:r>
              <a:rPr lang="en-US" dirty="0"/>
              <a:t>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28002"/>
            <a:ext cx="3899527" cy="4706198"/>
          </a:xfrm>
        </p:spPr>
        <p:txBody>
          <a:bodyPr>
            <a:noAutofit/>
          </a:bodyPr>
          <a:lstStyle/>
          <a:p>
            <a:pPr lvl="0"/>
            <a:r>
              <a:rPr lang="en-US" sz="1200" b="1" dirty="0"/>
              <a:t>Kurt Meyer, </a:t>
            </a:r>
            <a:r>
              <a:rPr lang="en-US" sz="1200" dirty="0"/>
              <a:t>President</a:t>
            </a:r>
          </a:p>
          <a:p>
            <a:pPr lvl="0"/>
            <a:r>
              <a:rPr lang="en-US" sz="1200" b="1" dirty="0"/>
              <a:t>Mark Blethen</a:t>
            </a:r>
            <a:r>
              <a:rPr lang="en-US" sz="1200" dirty="0"/>
              <a:t>, Past-President</a:t>
            </a:r>
          </a:p>
          <a:p>
            <a:pPr lvl="0"/>
            <a:r>
              <a:rPr lang="en-US" sz="1200" b="1" dirty="0"/>
              <a:t>Frank Gonzalez</a:t>
            </a:r>
            <a:r>
              <a:rPr lang="en-US" sz="1200" dirty="0"/>
              <a:t>, Treasurer</a:t>
            </a:r>
          </a:p>
          <a:p>
            <a:pPr lvl="0"/>
            <a:r>
              <a:rPr lang="en-US" sz="1200" b="1" dirty="0"/>
              <a:t>Parisa Soltani</a:t>
            </a:r>
            <a:r>
              <a:rPr lang="en-US" sz="1200" dirty="0"/>
              <a:t>, Secretary</a:t>
            </a:r>
          </a:p>
          <a:p>
            <a:pPr lvl="0"/>
            <a:r>
              <a:rPr lang="en-US" sz="1200" b="1" dirty="0"/>
              <a:t>Jenny Langrell, </a:t>
            </a:r>
            <a:r>
              <a:rPr lang="en-US" sz="1200" dirty="0"/>
              <a:t>Membership Chair</a:t>
            </a:r>
          </a:p>
          <a:p>
            <a:pPr lvl="0"/>
            <a:r>
              <a:rPr lang="en-US" sz="1200" b="1" dirty="0"/>
              <a:t>Beth Clary</a:t>
            </a:r>
            <a:r>
              <a:rPr lang="en-US" sz="1200" dirty="0"/>
              <a:t>, Part-Time Faculty Chair</a:t>
            </a:r>
          </a:p>
          <a:p>
            <a:pPr lvl="0"/>
            <a:r>
              <a:rPr lang="en-US" sz="1200" b="1" dirty="0"/>
              <a:t>Lewis Long, </a:t>
            </a:r>
            <a:r>
              <a:rPr lang="en-US" sz="1200" dirty="0"/>
              <a:t>Past-President</a:t>
            </a:r>
          </a:p>
          <a:p>
            <a:pPr lvl="0"/>
            <a:r>
              <a:rPr lang="en-US" sz="1200" b="1" dirty="0"/>
              <a:t>Sharon MacMillan</a:t>
            </a:r>
            <a:r>
              <a:rPr lang="en-US" sz="1200" dirty="0"/>
              <a:t>, Past-President</a:t>
            </a:r>
          </a:p>
          <a:p>
            <a:pPr lvl="0"/>
            <a:r>
              <a:rPr lang="en-US" sz="1200" b="1" dirty="0"/>
              <a:t>Claire Cesareo</a:t>
            </a:r>
            <a:r>
              <a:rPr lang="en-US" sz="1200" dirty="0"/>
              <a:t>, Past-President</a:t>
            </a:r>
          </a:p>
          <a:p>
            <a:pPr lvl="0"/>
            <a:r>
              <a:rPr lang="en-US" sz="1200" b="1" dirty="0"/>
              <a:t>Margot Lovett</a:t>
            </a:r>
            <a:r>
              <a:rPr lang="en-US" sz="1200" dirty="0"/>
              <a:t>, SBS Saddleback College (</a:t>
            </a:r>
            <a:r>
              <a:rPr lang="en-US" sz="1200" b="1" dirty="0"/>
              <a:t>Christina Ghanbarpour</a:t>
            </a:r>
            <a:r>
              <a:rPr lang="en-US" sz="1200" dirty="0"/>
              <a:t>, Alternate)</a:t>
            </a:r>
          </a:p>
          <a:p>
            <a:pPr lvl="0"/>
            <a:r>
              <a:rPr lang="en-US" sz="1200" b="1" dirty="0">
                <a:solidFill>
                  <a:srgbClr val="FF0000"/>
                </a:solidFill>
              </a:rPr>
              <a:t>Vacant</a:t>
            </a:r>
            <a:r>
              <a:rPr lang="en-US" sz="1200" dirty="0"/>
              <a:t>, Counseling Services &amp; Special Programs, Saddleback College (</a:t>
            </a:r>
            <a:r>
              <a:rPr lang="en-US" sz="1200" b="1" dirty="0"/>
              <a:t>Mike Long</a:t>
            </a:r>
            <a:r>
              <a:rPr lang="en-US" sz="1200" dirty="0"/>
              <a:t>, Alternate)</a:t>
            </a:r>
          </a:p>
          <a:p>
            <a:pPr lvl="0"/>
            <a:r>
              <a:rPr lang="en-US" sz="1200" b="1" dirty="0"/>
              <a:t>Jenny Langrell</a:t>
            </a:r>
            <a:r>
              <a:rPr lang="en-US" sz="1200" dirty="0"/>
              <a:t>, Online Education and Learning Resources, Saddleback College</a:t>
            </a:r>
          </a:p>
          <a:p>
            <a:r>
              <a:rPr lang="en-US" sz="1200" b="1" dirty="0"/>
              <a:t>Steve Crapo (</a:t>
            </a:r>
            <a:r>
              <a:rPr lang="en-US" sz="1200" b="1" dirty="0">
                <a:solidFill>
                  <a:schemeClr val="tx1"/>
                </a:solidFill>
              </a:rPr>
              <a:t>Alternate</a:t>
            </a:r>
            <a:r>
              <a:rPr lang="en-US" sz="1200" b="1" dirty="0"/>
              <a:t>), </a:t>
            </a:r>
            <a:r>
              <a:rPr lang="en-US" sz="1200" dirty="0"/>
              <a:t>Kinesiology and Athletics, Saddleback College</a:t>
            </a:r>
          </a:p>
          <a:p>
            <a:pPr lvl="0"/>
            <a:endParaRPr lang="en-US" sz="1200" dirty="0"/>
          </a:p>
          <a:p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0527" y="1754224"/>
            <a:ext cx="4711073" cy="5257800"/>
          </a:xfrm>
        </p:spPr>
        <p:txBody>
          <a:bodyPr>
            <a:noAutofit/>
          </a:bodyPr>
          <a:lstStyle/>
          <a:p>
            <a:pPr lvl="0"/>
            <a:r>
              <a:rPr lang="en-US" sz="1100" b="1" dirty="0"/>
              <a:t>Kolin Williams,</a:t>
            </a:r>
            <a:r>
              <a:rPr lang="en-US" sz="1100" dirty="0"/>
              <a:t> Transfer, Career and Special Programs, Saddleback College</a:t>
            </a:r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Vacant</a:t>
            </a:r>
            <a:r>
              <a:rPr lang="en-US" sz="1100" b="1" dirty="0"/>
              <a:t>, </a:t>
            </a:r>
            <a:r>
              <a:rPr lang="en-US" sz="1100" dirty="0"/>
              <a:t>Health Sciences and Human Services, Saddleback College</a:t>
            </a:r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Vacant</a:t>
            </a:r>
            <a:r>
              <a:rPr lang="en-US" sz="1100" b="1" dirty="0"/>
              <a:t>, </a:t>
            </a:r>
            <a:r>
              <a:rPr lang="en-US" sz="1100" dirty="0"/>
              <a:t>Mathematics, Science and Engineering, Saddleback College (</a:t>
            </a:r>
            <a:r>
              <a:rPr lang="en-US" sz="1100" b="1" dirty="0">
                <a:solidFill>
                  <a:srgbClr val="FF0000"/>
                </a:solidFill>
              </a:rPr>
              <a:t>vacant</a:t>
            </a:r>
            <a:r>
              <a:rPr lang="en-US" sz="1100" dirty="0"/>
              <a:t>, Alternate)</a:t>
            </a:r>
          </a:p>
          <a:p>
            <a:pPr lvl="0"/>
            <a:r>
              <a:rPr lang="en-US" sz="1100" b="1" dirty="0"/>
              <a:t>Rebecca Knapp</a:t>
            </a:r>
            <a:r>
              <a:rPr lang="en-US" sz="1100" dirty="0"/>
              <a:t>, Business Science and Economic Workforce Development</a:t>
            </a:r>
          </a:p>
          <a:p>
            <a:pPr lvl="0"/>
            <a:r>
              <a:rPr lang="en-US" sz="1100" b="1" dirty="0"/>
              <a:t>Pete Murray</a:t>
            </a:r>
            <a:r>
              <a:rPr lang="en-US" sz="1100" dirty="0"/>
              <a:t>, Liberal Arts, Saddleback College (</a:t>
            </a:r>
            <a:r>
              <a:rPr lang="en-US" sz="1100" b="1" dirty="0"/>
              <a:t>Josh Pryor</a:t>
            </a:r>
            <a:r>
              <a:rPr lang="en-US" sz="1100" dirty="0"/>
              <a:t>, Alternate)</a:t>
            </a:r>
          </a:p>
          <a:p>
            <a:pPr lvl="0"/>
            <a:r>
              <a:rPr lang="en-US" sz="1100" b="1" dirty="0"/>
              <a:t>Ariel Alexander</a:t>
            </a:r>
            <a:r>
              <a:rPr lang="en-US" sz="1100" dirty="0"/>
              <a:t>, Fine Arts and Media Technology, Saddleback College (</a:t>
            </a:r>
            <a:r>
              <a:rPr lang="en-US" sz="1100" b="1" dirty="0"/>
              <a:t>Norm Weston</a:t>
            </a:r>
            <a:r>
              <a:rPr lang="en-US" sz="1100" dirty="0"/>
              <a:t>, Alternate)</a:t>
            </a:r>
          </a:p>
          <a:p>
            <a:pPr lvl="0"/>
            <a:r>
              <a:rPr lang="en-US" sz="1100" b="1" dirty="0"/>
              <a:t>Daniel Vernazza, </a:t>
            </a:r>
            <a:r>
              <a:rPr lang="en-US" sz="1100" dirty="0"/>
              <a:t>Humanities, IVC</a:t>
            </a:r>
          </a:p>
          <a:p>
            <a:pPr lvl="0"/>
            <a:r>
              <a:rPr lang="en-US" sz="1100" b="1" dirty="0"/>
              <a:t>Kathy Schmeidler</a:t>
            </a:r>
            <a:r>
              <a:rPr lang="en-US" sz="1100" dirty="0"/>
              <a:t>, Life Sciences and Technologies, IVC</a:t>
            </a:r>
          </a:p>
          <a:p>
            <a:pPr lvl="0"/>
            <a:r>
              <a:rPr lang="en-US" sz="1100" b="1" dirty="0"/>
              <a:t>Robert Melendez,</a:t>
            </a:r>
            <a:r>
              <a:rPr lang="en-US" sz="1100" dirty="0"/>
              <a:t> Guidance &amp; Counseling, IVC (</a:t>
            </a:r>
            <a:r>
              <a:rPr lang="en-US" sz="1100" b="1" dirty="0"/>
              <a:t>Fawn Tanriverdi</a:t>
            </a:r>
            <a:r>
              <a:rPr lang="en-US" sz="1100" dirty="0"/>
              <a:t>, Alternate)</a:t>
            </a:r>
          </a:p>
          <a:p>
            <a:pPr lvl="0"/>
            <a:r>
              <a:rPr lang="en-US" sz="1100" b="1" dirty="0"/>
              <a:t>Rebecca Kaminsky, </a:t>
            </a:r>
            <a:r>
              <a:rPr lang="en-US" sz="1100" dirty="0"/>
              <a:t>Humanities, IVC (</a:t>
            </a:r>
            <a:r>
              <a:rPr lang="en-US" sz="1100" b="1" dirty="0"/>
              <a:t>Lewis</a:t>
            </a:r>
            <a:r>
              <a:rPr lang="en-US" sz="1100" dirty="0"/>
              <a:t> </a:t>
            </a:r>
            <a:r>
              <a:rPr lang="en-US" sz="1100" b="1" dirty="0"/>
              <a:t>Long</a:t>
            </a:r>
            <a:r>
              <a:rPr lang="en-US" sz="1100" dirty="0"/>
              <a:t>, Alternate)</a:t>
            </a:r>
          </a:p>
          <a:p>
            <a:pPr lvl="0"/>
            <a:r>
              <a:rPr lang="en-US" sz="1100" b="1" dirty="0">
                <a:solidFill>
                  <a:srgbClr val="FF0000"/>
                </a:solidFill>
              </a:rPr>
              <a:t>Vacant</a:t>
            </a:r>
            <a:r>
              <a:rPr lang="en-US" sz="1100" b="1" dirty="0"/>
              <a:t>,</a:t>
            </a:r>
            <a:r>
              <a:rPr lang="en-US" sz="1100" dirty="0"/>
              <a:t> Social and Behavioral Sciences, Irvine Valley College (</a:t>
            </a:r>
            <a:r>
              <a:rPr lang="en-US" sz="1100" dirty="0">
                <a:solidFill>
                  <a:srgbClr val="FF0000"/>
                </a:solidFill>
              </a:rPr>
              <a:t>vacant</a:t>
            </a:r>
            <a:r>
              <a:rPr lang="en-US" sz="1100" dirty="0"/>
              <a:t>, alternate)</a:t>
            </a:r>
          </a:p>
          <a:p>
            <a:r>
              <a:rPr lang="en-US" sz="1100" b="1" dirty="0"/>
              <a:t>Melanie Haeri</a:t>
            </a:r>
            <a:r>
              <a:rPr lang="en-US" sz="1100" dirty="0"/>
              <a:t>, Languages and Learning Resources, IVC</a:t>
            </a:r>
          </a:p>
          <a:p>
            <a:r>
              <a:rPr lang="en-US" sz="1100" b="1" dirty="0"/>
              <a:t>Amy Stinson</a:t>
            </a:r>
            <a:r>
              <a:rPr lang="en-US" sz="1100" dirty="0"/>
              <a:t>, Physical Sciences and Technology, IVC (</a:t>
            </a:r>
            <a:r>
              <a:rPr lang="en-US" sz="1100" b="1" dirty="0"/>
              <a:t>Ray Chandos</a:t>
            </a:r>
            <a:r>
              <a:rPr lang="en-US" sz="1100" dirty="0"/>
              <a:t>, Alternate)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74847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35</TotalTime>
  <Words>1112</Words>
  <Application>Microsoft Macintosh PowerPoint</Application>
  <PresentationFormat>On-screen Show (4:3)</PresentationFormat>
  <Paragraphs>234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BudHand</vt:lpstr>
      <vt:lpstr>Gill Sans MT</vt:lpstr>
      <vt:lpstr>Tahoma</vt:lpstr>
      <vt:lpstr>Wingdings 2</vt:lpstr>
      <vt:lpstr>Dividend</vt:lpstr>
      <vt:lpstr>PowerPoint Presentation</vt:lpstr>
      <vt:lpstr>PowerPoint Presentation</vt:lpstr>
      <vt:lpstr>Special Guests</vt:lpstr>
      <vt:lpstr>Faculty Association Executive Officers</vt:lpstr>
      <vt:lpstr>Faculty Association  Grievance Co-Chairs</vt:lpstr>
      <vt:lpstr>Rep. Council Officers (IVC)</vt:lpstr>
      <vt:lpstr>Rep council officers (saddleback)</vt:lpstr>
      <vt:lpstr>Rep council officers: part-time  </vt:lpstr>
      <vt:lpstr>Political action committee (Pac) officers</vt:lpstr>
      <vt:lpstr>Faculty association negotiations team</vt:lpstr>
      <vt:lpstr>Staff</vt:lpstr>
      <vt:lpstr>Past AccOMPLISHMENTS (2018-2019) &amp;  FUTURE GOALS (2019-2020) </vt:lpstr>
      <vt:lpstr>Membership AccOMPLISHMENTS   </vt:lpstr>
      <vt:lpstr>Membership goals   </vt:lpstr>
      <vt:lpstr>NEGOTIATIONS ACCOMPLISHMENTS: Contract 2018-2021</vt:lpstr>
      <vt:lpstr>Negotiations Goals: Article xxx Wages reopener</vt:lpstr>
      <vt:lpstr>BOT ELECTIONS: ACCOMPLISHMENTS</vt:lpstr>
      <vt:lpstr>BOT ELECTIONS 2020: GOALS </vt:lpstr>
      <vt:lpstr>FACULTY ASSOCIATION ELECTION 2020: GOALS </vt:lpstr>
      <vt:lpstr>Safety matters! accomplishments</vt:lpstr>
      <vt:lpstr>Water intrusion and mold: Safety Actions taken</vt:lpstr>
      <vt:lpstr>Water intrusion and mold: Safety Actions taken (cont.)</vt:lpstr>
      <vt:lpstr>Safety matters: AR 3515 “REPORTING OF CRIMES AND/OR SAFETY CONCERNS AND NOTIFICATIONS PROTOCOLS”</vt:lpstr>
      <vt:lpstr>Safety matters: goals</vt:lpstr>
      <vt:lpstr>ways to serve</vt:lpstr>
      <vt:lpstr>Announcements</vt:lpstr>
      <vt:lpstr>Announcements (Cont.)</vt:lpstr>
      <vt:lpstr>Thank you!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</dc:creator>
  <cp:lastModifiedBy>Parisa Soltani</cp:lastModifiedBy>
  <cp:revision>258</cp:revision>
  <dcterms:created xsi:type="dcterms:W3CDTF">2012-01-04T06:48:32Z</dcterms:created>
  <dcterms:modified xsi:type="dcterms:W3CDTF">2019-08-12T20:42:19Z</dcterms:modified>
</cp:coreProperties>
</file>