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0" r:id="rId5"/>
  </p:sldMasterIdLst>
  <p:sldIdLst>
    <p:sldId id="290" r:id="rId6"/>
    <p:sldId id="273" r:id="rId7"/>
    <p:sldId id="274" r:id="rId8"/>
    <p:sldId id="275" r:id="rId9"/>
    <p:sldId id="276" r:id="rId10"/>
    <p:sldId id="277" r:id="rId11"/>
    <p:sldId id="295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8" r:id="rId22"/>
    <p:sldId id="287" r:id="rId23"/>
    <p:sldId id="256" r:id="rId24"/>
    <p:sldId id="292" r:id="rId25"/>
    <p:sldId id="293" r:id="rId26"/>
    <p:sldId id="29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19" autoAdjust="0"/>
  </p:normalViewPr>
  <p:slideViewPr>
    <p:cSldViewPr snapToGrid="0">
      <p:cViewPr varScale="1">
        <p:scale>
          <a:sx n="64" d="100"/>
          <a:sy n="64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96782-1B7C-4031-8BB8-5D60A848E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24167-FF55-4B80-B643-9EDB48DFA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E8F54-F52A-4722-A2D6-0AAFCA25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63EAA-FCC5-4815-B3D9-5A2A1DB22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32A8D-17DD-4D7E-8C74-3688291D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8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03AC-86F5-40B1-A0C6-FF8892714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5D371-BD4E-4EFB-8771-FD9BFE92E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73602-C592-4863-9EC6-FF2CAE7DC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059A2-B4C8-438C-B94B-B22B7063D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6A10D-8082-43EA-8027-B734E317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04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D811-B0B2-4758-8B7E-A36DEEA3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0CA0E-E0BC-41ED-A5D2-00C8281C9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3A291-9A49-4A23-BB07-65B8AA88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4C7A7-BAAA-48F0-981B-E263A728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CD904-8B96-44B9-9D0E-4E8FDFAEE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46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F32F7-F0B1-4CB2-9A5E-34941984B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C0CF-86F8-4C0F-90C3-A23F4FD4D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3698A-CAF9-436B-B222-2D942B7DB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9E9EC-C9A3-445E-AFD9-82ED6A2FD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925E2-9CA2-4A03-B118-E635A8414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B1BE9-7755-4E26-800B-794455FF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50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8EB7-F623-4278-90B6-023723C9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E7206-E38C-4D0A-92D0-842217B58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7299F-E5D3-4A54-9D9E-49B16C02E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0F1BA-CF89-4DE2-9080-8C89F093E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D0EA8F-4B58-4D92-90D8-613060592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199D3-C164-4649-A63D-C120C6014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FF432-AF9D-4861-B50F-589137848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FAFE0E-0F64-44B8-98E7-2691E720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08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5373F-3B1D-4C38-AFD2-99E33411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1784E-986E-46CD-9B98-C7AAB24A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7475E-A4B3-405A-84F0-638CCF4F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6F1C2-01F1-4B9B-B16B-A8A4130F9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75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CD47BC-E6D0-4FBE-8442-9572664C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752E4-B71C-446D-82A0-89DA19DBB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B94E5-AE8A-4155-BBF6-0A61C525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18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97E5-8DB0-4C98-A1DF-DA5A60103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B2D7B-B8A9-440D-B955-6AB041DB5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663D8-47BF-4B78-B695-84265DDC5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1C69E-0D91-4979-803D-A8EDDF8F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08658-2E9C-404F-AD39-BEDE6123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B4E8D-CF17-48A0-87EB-E0D995BC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1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D7B-8623-49FD-BFDA-C16FE1ABA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2DE31-5BA2-47F8-AD64-F33900421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C2982-E6AD-4F29-B881-EE07B6906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9D538-5500-4C01-B4AC-299AAA34B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B3E94-A071-445E-A38F-9C4513BD4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BBBC9-70E5-4AC3-870F-4A2B71CC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62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515F-18F1-4433-B2EB-A4E177513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6BF77-DBD9-449B-B391-F225DB0ED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A2E18-80D3-413E-9093-182F23F5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CE49B-37A4-44B2-96DD-F480C2E7D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D8601-0F75-4001-A2B0-E85744B7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E8D783-83E0-4A48-92F8-E18C0AB284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DCF94-4DB1-4E9F-9E70-2CC123CF0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9B699-2F98-4670-A1DB-86DC3EAFF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BDBEC-F1B0-49EF-8397-12A915F9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5198-E885-4E58-8C7F-1E952C5E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5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73CA5F-F246-460D-8E92-DBAD53C78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E6966-44C5-46A0-9375-41985A9B1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39BE6-7606-4B75-9B94-D9C28C01F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466A-1604-41D8-A886-D3586078AA0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E89DD-8D68-42F1-AC81-1923B296D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322E4-291D-4BC2-90E8-50723952D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3E93A-1930-4F31-AE30-6A2018C81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6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snimnews.com/en/news/2020/07/21/2311186/new-covid-19-vaccine-induces-immune-respon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019540-1104-4B12-9F83-45F586741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BD8035-DA5E-4A41-BBCE-D42F00132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771" y="1066800"/>
            <a:ext cx="5727760" cy="4724400"/>
          </a:xfrm>
        </p:spPr>
        <p:txBody>
          <a:bodyPr anchor="ctr">
            <a:normAutofit/>
          </a:bodyPr>
          <a:lstStyle/>
          <a:p>
            <a:pPr algn="r"/>
            <a:r>
              <a:rPr lang="en-US" sz="6600">
                <a:solidFill>
                  <a:srgbClr val="FFFFFF">
                    <a:alpha val="90000"/>
                  </a:srgbClr>
                </a:solidFill>
              </a:rPr>
              <a:t>Negotiations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8B5B88-2947-4516-B6AB-A16CA1791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5" y="1066800"/>
            <a:ext cx="3405015" cy="4724400"/>
          </a:xfrm>
          <a:ln w="57150">
            <a:noFill/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FA Professional Development Week Meeting – January 1, 2022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80CFD6-E44A-486A-9E73-D8D948F78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171433" y="3396996"/>
            <a:ext cx="3703320" cy="640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4613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A76BA-12D8-4A4C-BEC4-54B6FCE6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after spring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9A475-2BAE-48F0-BB85-C529FD68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94560"/>
            <a:ext cx="11029615" cy="3634486"/>
          </a:xfrm>
        </p:spPr>
        <p:txBody>
          <a:bodyPr>
            <a:normAutofit/>
          </a:bodyPr>
          <a:lstStyle/>
          <a:p>
            <a:r>
              <a:rPr lang="en-US" sz="2800" dirty="0"/>
              <a:t>Faculty must either be vaccinated or receive an exemption to continue employment in the District</a:t>
            </a:r>
          </a:p>
        </p:txBody>
      </p:sp>
    </p:spTree>
    <p:extLst>
      <p:ext uri="{BB962C8B-B14F-4D97-AF65-F5344CB8AC3E}">
        <p14:creationId xmlns:p14="http://schemas.microsoft.com/office/powerpoint/2010/main" val="101184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61471-B98F-4811-9BD5-4137C6185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Non-Compliance with required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C93F9-CB4A-484C-9492-4F8EE14B5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072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For FT faculty:</a:t>
            </a:r>
          </a:p>
          <a:p>
            <a:pPr lvl="1"/>
            <a:r>
              <a:rPr lang="en-US" sz="2500" dirty="0"/>
              <a:t>1</a:t>
            </a:r>
            <a:r>
              <a:rPr lang="en-US" sz="2500" baseline="30000" dirty="0"/>
              <a:t>st</a:t>
            </a:r>
            <a:r>
              <a:rPr lang="en-US" sz="2500" dirty="0"/>
              <a:t> missed test (for non-approved reason)* – warning with corrective direction</a:t>
            </a:r>
          </a:p>
          <a:p>
            <a:pPr lvl="1"/>
            <a:r>
              <a:rPr lang="en-US" sz="2500" dirty="0"/>
              <a:t>2</a:t>
            </a:r>
            <a:r>
              <a:rPr lang="en-US" sz="2500" baseline="30000" dirty="0"/>
              <a:t>nd</a:t>
            </a:r>
            <a:r>
              <a:rPr lang="en-US" sz="2500" dirty="0"/>
              <a:t> missed test – 90-day notice with immediate corrective action required</a:t>
            </a:r>
          </a:p>
          <a:p>
            <a:pPr lvl="1"/>
            <a:r>
              <a:rPr lang="en-US" sz="2500" dirty="0"/>
              <a:t>3</a:t>
            </a:r>
            <a:r>
              <a:rPr lang="en-US" sz="2500" baseline="30000" dirty="0"/>
              <a:t>rd</a:t>
            </a:r>
            <a:r>
              <a:rPr lang="en-US" sz="2500" dirty="0"/>
              <a:t> missed test – Suspended without pay with intent to terminate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71B9E4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Can be reinstated prior to termination if they provide evidence of being fully vaccinated</a:t>
            </a:r>
          </a:p>
          <a:p>
            <a:pPr lvl="1"/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650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DEC10-38B4-4849-984A-537257120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6000" marR="0" lvl="0" indent="-306000" algn="l" defTabSz="4572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71B9E4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For PT faculty: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71B9E4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1</a:t>
            </a:r>
            <a:r>
              <a:rPr kumimoji="0" lang="en-US" sz="2500" b="0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st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 missed test (for non-approved reason)* – warning with corrective direction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71B9E4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2</a:t>
            </a:r>
            <a:r>
              <a:rPr kumimoji="0" lang="en-US" sz="2500" b="0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nd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 missed test – Formal letter of reprimand with immediate corrective action required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71B9E4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3</a:t>
            </a:r>
            <a:r>
              <a:rPr kumimoji="0" lang="en-US" sz="2500" b="0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rd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 missed test – Termination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71B9E4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n-US" sz="2500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Book" panose="020B0502020104020203"/>
              </a:rPr>
              <a:t>Can be reinstated prior to termination if they provide evidence of being fully vaccinated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11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73BA3-115B-4D7E-823F-237D36395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of supplemental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3AFC2-1A79-4917-9B0D-C80FF73CD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Extension of the supplemental 80 hours (2 weeks) of COVID-19 sick leave until </a:t>
            </a:r>
            <a:r>
              <a:rPr lang="en-US" sz="2800" b="1" dirty="0"/>
              <a:t>January 31, 2022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9895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5EEB7-9F40-4906-89C5-D3EB5EDEE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drops following vaccination Deadline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8E6C-F685-42B6-B703-F7D18ABE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814980"/>
          </a:xfrm>
        </p:spPr>
        <p:txBody>
          <a:bodyPr>
            <a:normAutofit/>
          </a:bodyPr>
          <a:lstStyle/>
          <a:p>
            <a:r>
              <a:rPr lang="en-US" sz="2800" dirty="0"/>
              <a:t>On-campus class rosters will be purged of students who do not meet the requirement on January 10*</a:t>
            </a:r>
          </a:p>
          <a:p>
            <a:r>
              <a:rPr lang="en-US" sz="2800" b="1" dirty="0"/>
              <a:t>If classes met the minimum threshold of 22 or 18 prior to this purge, the classes will not be cancelled even if enrollments drop</a:t>
            </a:r>
          </a:p>
          <a:p>
            <a:endParaRPr lang="en-US" sz="2800" b="1" dirty="0"/>
          </a:p>
          <a:p>
            <a:pPr marL="0" indent="0">
              <a:buNone/>
            </a:pPr>
            <a:r>
              <a:rPr lang="en-US" sz="2600" dirty="0"/>
              <a:t>*NOTE: Students have been given an extension. The drop dates are now 1/17 for classes continuing on campus and 1/30 for those returning on 2/7 </a:t>
            </a:r>
          </a:p>
        </p:txBody>
      </p:sp>
    </p:spTree>
    <p:extLst>
      <p:ext uri="{BB962C8B-B14F-4D97-AF65-F5344CB8AC3E}">
        <p14:creationId xmlns:p14="http://schemas.microsoft.com/office/powerpoint/2010/main" val="2809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210D-4CBD-4A57-AACB-640A6871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compliance with District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CF3C9-37FF-4120-B1E5-EF5234EE7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district/colleges will manage the vaccination requirement, testing protocols, and contract tracking for students</a:t>
            </a:r>
          </a:p>
          <a:p>
            <a:r>
              <a:rPr lang="en-US" sz="2800" dirty="0"/>
              <a:t>Faculty will be notified of student non-compliance drops by monitoring their class rosters</a:t>
            </a:r>
          </a:p>
          <a:p>
            <a:r>
              <a:rPr lang="en-US" sz="2800" dirty="0"/>
              <a:t>Faculty will be notified directly if a student tests positive for COVID-19 or must quarantine and miss class</a:t>
            </a:r>
          </a:p>
        </p:txBody>
      </p:sp>
    </p:spTree>
    <p:extLst>
      <p:ext uri="{BB962C8B-B14F-4D97-AF65-F5344CB8AC3E}">
        <p14:creationId xmlns:p14="http://schemas.microsoft.com/office/powerpoint/2010/main" val="259397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9FEB-0C70-4B83-8F44-403E83385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change of Class Method of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4F2C7-C710-4D70-B14A-54FB8F4E9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With dean approval, faculty can move their classes online for up to 2 weeks (or more) </a:t>
            </a:r>
            <a:r>
              <a:rPr lang="en-US" sz="2800" dirty="0"/>
              <a:t>if:</a:t>
            </a:r>
          </a:p>
          <a:p>
            <a:pPr lvl="1"/>
            <a:r>
              <a:rPr lang="en-US" sz="2500" dirty="0"/>
              <a:t>The faculty member must quarantine or self-isolate due to COVID-19</a:t>
            </a:r>
          </a:p>
          <a:p>
            <a:pPr lvl="1"/>
            <a:r>
              <a:rPr lang="en-US" sz="2500" dirty="0"/>
              <a:t>The entire class must quarantine</a:t>
            </a:r>
          </a:p>
          <a:p>
            <a:pPr lvl="1"/>
            <a:r>
              <a:rPr lang="en-US" sz="2500" dirty="0"/>
              <a:t>The number of students required to quarantine is significant and the faculty member feels that the class cannot continue on-campus</a:t>
            </a:r>
          </a:p>
        </p:txBody>
      </p:sp>
    </p:spTree>
    <p:extLst>
      <p:ext uri="{BB962C8B-B14F-4D97-AF65-F5344CB8AC3E}">
        <p14:creationId xmlns:p14="http://schemas.microsoft.com/office/powerpoint/2010/main" val="322780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BB983-2FF2-4DFF-9024-CE873AF01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19072"/>
            <a:ext cx="11029615" cy="4256278"/>
          </a:xfrm>
        </p:spPr>
        <p:txBody>
          <a:bodyPr>
            <a:normAutofit/>
          </a:bodyPr>
          <a:lstStyle/>
          <a:p>
            <a:r>
              <a:rPr lang="en-US" sz="2800" dirty="0"/>
              <a:t>If information about classroom exposure or COVID-19 diagnosis occurs in the evening or on the weekend, faculty can take action to move their class online for the next business day while waiting for a response from their dean</a:t>
            </a:r>
          </a:p>
        </p:txBody>
      </p:sp>
    </p:spTree>
    <p:extLst>
      <p:ext uri="{BB962C8B-B14F-4D97-AF65-F5344CB8AC3E}">
        <p14:creationId xmlns:p14="http://schemas.microsoft.com/office/powerpoint/2010/main" val="1431816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F0172-C85C-499D-ADD5-B90ACB6BF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50848"/>
            <a:ext cx="11029615" cy="4524502"/>
          </a:xfrm>
        </p:spPr>
        <p:txBody>
          <a:bodyPr>
            <a:normAutofit/>
          </a:bodyPr>
          <a:lstStyle/>
          <a:p>
            <a:r>
              <a:rPr lang="en-US" sz="2800" b="1" dirty="0"/>
              <a:t>With dean approval, non-classroom faculty with on-campus assignments who must self-isolate or quarantine may revert to online work for up to 2 weeks (or more)</a:t>
            </a:r>
          </a:p>
        </p:txBody>
      </p:sp>
    </p:spTree>
    <p:extLst>
      <p:ext uri="{BB962C8B-B14F-4D97-AF65-F5344CB8AC3E}">
        <p14:creationId xmlns:p14="http://schemas.microsoft.com/office/powerpoint/2010/main" val="4282058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ack pen against a sheet with shaded numbers">
            <a:extLst>
              <a:ext uri="{FF2B5EF4-FFF2-40B4-BE49-F238E27FC236}">
                <a16:creationId xmlns:a16="http://schemas.microsoft.com/office/drawing/2014/main" id="{5492F273-9B90-48D0-88BA-5E08C27D9D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6644" b="9086"/>
          <a:stretch/>
        </p:blipFill>
        <p:spPr>
          <a:xfrm>
            <a:off x="20802" y="1"/>
            <a:ext cx="12191980" cy="685799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4892040"/>
            <a:ext cx="12191999" cy="1965960"/>
          </a:xfrm>
          <a:prstGeom prst="rect">
            <a:avLst/>
          </a:prstGeom>
          <a:solidFill>
            <a:schemeClr val="bg1">
              <a:alpha val="7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7F1331-6723-481D-844B-54536533A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196" y="5182844"/>
            <a:ext cx="6973204" cy="126187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Reopener: Article 17 - Evaluations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38160" y="5325066"/>
            <a:ext cx="0" cy="9144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748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54" y="863695"/>
            <a:ext cx="4001913" cy="3779995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COVID-19 Vaccine requirement MOU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5EFA86-59D3-41A9-819E-C704FF32C5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6224" b="1"/>
          <a:stretch/>
        </p:blipFill>
        <p:spPr>
          <a:xfrm>
            <a:off x="4654295" y="457200"/>
            <a:ext cx="7086151" cy="58996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4301A25-0ACD-4D2F-9D2F-635D70FF3700}"/>
              </a:ext>
            </a:extLst>
          </p:cNvPr>
          <p:cNvSpPr txBox="1"/>
          <p:nvPr/>
        </p:nvSpPr>
        <p:spPr>
          <a:xfrm>
            <a:off x="9500730" y="6156795"/>
            <a:ext cx="22397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s://www.tasnimnews.com/en/news/2020/07/21/2311186/new-covid-19-vaccine-induces-immune-respon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0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1D771-92BE-416D-A675-CCF86513A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308"/>
            <a:ext cx="10515600" cy="5455644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</a:pPr>
            <a:r>
              <a:rPr lang="en-US" sz="2800" dirty="0"/>
              <a:t>A small team will continue to work on revising Article 17 of the contract</a:t>
            </a:r>
          </a:p>
          <a:p>
            <a:pPr>
              <a:buClr>
                <a:srgbClr val="002060"/>
              </a:buClr>
            </a:pPr>
            <a:r>
              <a:rPr lang="en-US" sz="2800" dirty="0"/>
              <a:t>The team consists of:</a:t>
            </a:r>
          </a:p>
          <a:p>
            <a:pPr lvl="1">
              <a:buClr>
                <a:srgbClr val="002060"/>
              </a:buClr>
            </a:pPr>
            <a:r>
              <a:rPr lang="en-US" sz="2400" dirty="0"/>
              <a:t>Claire Cesareo</a:t>
            </a:r>
          </a:p>
          <a:p>
            <a:pPr lvl="1">
              <a:buClr>
                <a:srgbClr val="002060"/>
              </a:buClr>
            </a:pPr>
            <a:r>
              <a:rPr lang="en-US" sz="2400" dirty="0"/>
              <a:t>Melanie Haeri</a:t>
            </a:r>
          </a:p>
          <a:p>
            <a:pPr lvl="1">
              <a:buClr>
                <a:srgbClr val="002060"/>
              </a:buClr>
            </a:pPr>
            <a:r>
              <a:rPr lang="en-US" sz="2400" dirty="0"/>
              <a:t>Parisa Soltani</a:t>
            </a:r>
          </a:p>
          <a:p>
            <a:pPr>
              <a:buClr>
                <a:srgbClr val="002060"/>
              </a:buClr>
            </a:pPr>
            <a:r>
              <a:rPr lang="en-US" sz="2800" dirty="0"/>
              <a:t>The primary purpose is to revise our evaluation process to conform with Ed Code (87663) in relation to:</a:t>
            </a:r>
          </a:p>
          <a:p>
            <a:pPr lvl="1">
              <a:buClr>
                <a:srgbClr val="002060"/>
              </a:buClr>
            </a:pPr>
            <a:r>
              <a:rPr lang="en-US" sz="2400" dirty="0"/>
              <a:t>How student evaluations are incorporated into the process</a:t>
            </a:r>
          </a:p>
          <a:p>
            <a:pPr lvl="1">
              <a:buClr>
                <a:srgbClr val="002060"/>
              </a:buClr>
            </a:pPr>
            <a:r>
              <a:rPr lang="en-US" sz="2400" dirty="0"/>
              <a:t>The peer review component</a:t>
            </a:r>
          </a:p>
        </p:txBody>
      </p:sp>
    </p:spTree>
    <p:extLst>
      <p:ext uri="{BB962C8B-B14F-4D97-AF65-F5344CB8AC3E}">
        <p14:creationId xmlns:p14="http://schemas.microsoft.com/office/powerpoint/2010/main" val="372451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F802F-F23C-4919-AFE0-FAAB7872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F0815-60C3-4CEA-A4CE-78689F0A7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64327"/>
            <a:ext cx="11029615" cy="4239491"/>
          </a:xfrm>
        </p:spPr>
        <p:txBody>
          <a:bodyPr>
            <a:normAutofit/>
          </a:bodyPr>
          <a:lstStyle/>
          <a:p>
            <a:pPr marL="571500" indent="-571500">
              <a:buClr>
                <a:srgbClr val="002060"/>
              </a:buClr>
              <a:buFont typeface="+mj-lt"/>
              <a:buAutoNum type="romanUcPeriod"/>
            </a:pPr>
            <a:r>
              <a:rPr lang="en-US" sz="2800" dirty="0"/>
              <a:t>New survey instruments</a:t>
            </a:r>
          </a:p>
          <a:p>
            <a:pPr marL="571500" indent="-571500">
              <a:buClr>
                <a:srgbClr val="002060"/>
              </a:buClr>
              <a:buFont typeface="+mj-lt"/>
              <a:buAutoNum type="romanUcPeriod"/>
            </a:pPr>
            <a:r>
              <a:rPr lang="en-US" sz="2800" dirty="0"/>
              <a:t>Better, more sophisticated collection system (identified Blue from </a:t>
            </a:r>
            <a:r>
              <a:rPr lang="en-US" sz="2800" dirty="0" err="1"/>
              <a:t>Explorance</a:t>
            </a:r>
            <a:r>
              <a:rPr lang="en-US" sz="2800" dirty="0"/>
              <a:t>)</a:t>
            </a:r>
          </a:p>
          <a:p>
            <a:pPr marL="1028700" lvl="1" indent="-571500">
              <a:buClr>
                <a:srgbClr val="002060"/>
              </a:buClr>
              <a:buFont typeface="+mj-lt"/>
              <a:buAutoNum type="alphaLcPeriod"/>
            </a:pPr>
            <a:r>
              <a:rPr lang="en-US" sz="2400" dirty="0"/>
              <a:t>Increase student participation</a:t>
            </a:r>
          </a:p>
          <a:p>
            <a:pPr marL="1028700" lvl="1" indent="-571500">
              <a:buClr>
                <a:srgbClr val="002060"/>
              </a:buClr>
              <a:buFont typeface="+mj-lt"/>
              <a:buAutoNum type="alphaLcPeriod"/>
            </a:pPr>
            <a:r>
              <a:rPr lang="en-US" sz="2400" dirty="0"/>
              <a:t>Through Canvas with student nudges</a:t>
            </a:r>
          </a:p>
          <a:p>
            <a:pPr marL="1028700" lvl="1" indent="-571500">
              <a:buClr>
                <a:srgbClr val="002060"/>
              </a:buClr>
              <a:buFont typeface="+mj-lt"/>
              <a:buAutoNum type="alphaLcPeriod"/>
            </a:pPr>
            <a:r>
              <a:rPr lang="en-US" sz="2400" dirty="0"/>
              <a:t>Customizable for faculty (faculty purposes only)</a:t>
            </a:r>
          </a:p>
          <a:p>
            <a:pPr marL="1028700" lvl="1" indent="-571500">
              <a:buClr>
                <a:srgbClr val="002060"/>
              </a:buClr>
              <a:buFont typeface="+mj-lt"/>
              <a:buAutoNum type="alphaLcPeriod"/>
            </a:pPr>
            <a:r>
              <a:rPr lang="en-US" sz="2400" dirty="0"/>
              <a:t>Allows for optional midpoint evaluation (faculty purposes only)</a:t>
            </a:r>
          </a:p>
        </p:txBody>
      </p:sp>
    </p:spTree>
    <p:extLst>
      <p:ext uri="{BB962C8B-B14F-4D97-AF65-F5344CB8AC3E}">
        <p14:creationId xmlns:p14="http://schemas.microsoft.com/office/powerpoint/2010/main" val="328878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BE5CE-5FA0-4446-B6AA-2E3100141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4393"/>
            <a:ext cx="10515600" cy="4432569"/>
          </a:xfrm>
        </p:spPr>
        <p:txBody>
          <a:bodyPr/>
          <a:lstStyle/>
          <a:p>
            <a:pPr marL="571500" indent="-571500">
              <a:buClr>
                <a:srgbClr val="002060"/>
              </a:buClr>
              <a:buFont typeface="+mj-lt"/>
              <a:buAutoNum type="romanUcPeriod" startAt="3"/>
            </a:pPr>
            <a:r>
              <a:rPr lang="en-US" sz="2800" dirty="0"/>
              <a:t>Revise article to address issues such as:</a:t>
            </a:r>
          </a:p>
          <a:p>
            <a:pPr marL="914400" lvl="1" indent="-457200">
              <a:buClr>
                <a:srgbClr val="002060"/>
              </a:buClr>
              <a:buFont typeface="+mj-lt"/>
              <a:buAutoNum type="alphaLcPeriod"/>
            </a:pPr>
            <a:r>
              <a:rPr lang="en-US" sz="2400" dirty="0"/>
              <a:t>Minimum threshold for student participation (for example, 50%)</a:t>
            </a:r>
          </a:p>
          <a:p>
            <a:pPr marL="914400" lvl="1" indent="-457200">
              <a:buClr>
                <a:srgbClr val="002060"/>
              </a:buClr>
              <a:buFont typeface="+mj-lt"/>
              <a:buAutoNum type="alphaLcPeriod"/>
            </a:pPr>
            <a:r>
              <a:rPr lang="en-US" sz="2400" dirty="0"/>
              <a:t>Timing/when collected (for example, end of semesters; all semesters with only prior year used)</a:t>
            </a:r>
          </a:p>
          <a:p>
            <a:pPr marL="914400" lvl="1" indent="-457200">
              <a:buClr>
                <a:srgbClr val="002060"/>
              </a:buClr>
              <a:buFont typeface="+mj-lt"/>
              <a:buAutoNum type="alphaLcPeriod"/>
            </a:pPr>
            <a:r>
              <a:rPr lang="en-US" sz="2400" dirty="0"/>
              <a:t>How/when collected for counselors and librarians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8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21B00-49D3-43FE-A519-5F116E49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Policy 7330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27C08-539E-40FD-A837-E0513718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45792"/>
            <a:ext cx="11029615" cy="4242816"/>
          </a:xfrm>
        </p:spPr>
        <p:txBody>
          <a:bodyPr>
            <a:normAutofit/>
          </a:bodyPr>
          <a:lstStyle/>
          <a:p>
            <a:r>
              <a:rPr lang="en-US" sz="2400" dirty="0"/>
              <a:t>By </a:t>
            </a:r>
            <a:r>
              <a:rPr lang="en-US" sz="2400" b="1" dirty="0"/>
              <a:t>January 8, 2022</a:t>
            </a:r>
            <a:r>
              <a:rPr lang="en-US" sz="2400" dirty="0"/>
              <a:t>, all employees (and students) must be fully vaccinated against COVID-19, unless approved for a medical or sincerely held religious belief exemption</a:t>
            </a:r>
          </a:p>
          <a:p>
            <a:r>
              <a:rPr lang="en-US" sz="2400" dirty="0"/>
              <a:t>For current employees, the deadline for applying for an exemption was </a:t>
            </a:r>
            <a:r>
              <a:rPr lang="en-US" sz="2400" b="1" dirty="0"/>
              <a:t>November 18, 2021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(*NOTE: Due to changing medical conditions, this deadline cannot be absolute for medical conditions)</a:t>
            </a:r>
          </a:p>
        </p:txBody>
      </p:sp>
    </p:spTree>
    <p:extLst>
      <p:ext uri="{BB962C8B-B14F-4D97-AF65-F5344CB8AC3E}">
        <p14:creationId xmlns:p14="http://schemas.microsoft.com/office/powerpoint/2010/main" val="366763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589A7-192A-4BA4-B79B-83AD0A536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 on the Vaccine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D481E-672F-4305-AD43-36506FD56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2368"/>
            <a:ext cx="11029615" cy="3792982"/>
          </a:xfrm>
        </p:spPr>
        <p:txBody>
          <a:bodyPr>
            <a:normAutofit/>
          </a:bodyPr>
          <a:lstStyle/>
          <a:p>
            <a:r>
              <a:rPr lang="en-US" sz="2400" dirty="0"/>
              <a:t>We had the duty to negotiate the impacts and effects of this requirement on the faculty</a:t>
            </a:r>
          </a:p>
          <a:p>
            <a:r>
              <a:rPr lang="en-US" sz="2400" dirty="0"/>
              <a:t>This MOU contains some important safeguards for faculty</a:t>
            </a:r>
          </a:p>
          <a:p>
            <a:r>
              <a:rPr lang="en-US" sz="2400" dirty="0"/>
              <a:t>Will be in effect until conditions change</a:t>
            </a:r>
          </a:p>
        </p:txBody>
      </p:sp>
    </p:spTree>
    <p:extLst>
      <p:ext uri="{BB962C8B-B14F-4D97-AF65-F5344CB8AC3E}">
        <p14:creationId xmlns:p14="http://schemas.microsoft.com/office/powerpoint/2010/main" val="312736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E1FAC-33F0-4775-BBAC-75354A5C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1D89-1496-4B0F-BD79-F22207B38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1680"/>
            <a:ext cx="11029615" cy="3963670"/>
          </a:xfrm>
        </p:spPr>
        <p:txBody>
          <a:bodyPr>
            <a:normAutofit/>
          </a:bodyPr>
          <a:lstStyle/>
          <a:p>
            <a:r>
              <a:rPr lang="en-US" sz="2400" dirty="0"/>
              <a:t>Late requests for spring will be considered by VCHR</a:t>
            </a:r>
          </a:p>
          <a:p>
            <a:r>
              <a:rPr lang="en-US" sz="2400" dirty="0"/>
              <a:t>Faculty members hired after November 18 must be vaccinated or receive an exemption prior to the first day of their employment</a:t>
            </a:r>
          </a:p>
        </p:txBody>
      </p:sp>
    </p:spTree>
    <p:extLst>
      <p:ext uri="{BB962C8B-B14F-4D97-AF65-F5344CB8AC3E}">
        <p14:creationId xmlns:p14="http://schemas.microsoft.com/office/powerpoint/2010/main" val="181341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D4828-2417-4E90-8174-C0932D31C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Protocol for Those with an Exemption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0845A-B4FF-43D8-AE9B-2F0892B23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Twice a week testing on non-consecutive days (M/Tu and W/Th/Fr)*</a:t>
            </a:r>
          </a:p>
          <a:p>
            <a:r>
              <a:rPr lang="en-US" sz="2400" dirty="0"/>
              <a:t>Provided free on both campuses</a:t>
            </a:r>
          </a:p>
          <a:p>
            <a:r>
              <a:rPr lang="en-US" sz="2400" dirty="0"/>
              <a:t>PT faculty will receive 1 hour of pay per week</a:t>
            </a:r>
          </a:p>
          <a:p>
            <a:r>
              <a:rPr lang="en-US" sz="2400" dirty="0"/>
              <a:t>Can be tested off-campus at own expense</a:t>
            </a:r>
          </a:p>
          <a:p>
            <a:r>
              <a:rPr lang="en-US" sz="2400" b="1" dirty="0"/>
              <a:t>PT faculty with online-only assignments are exempt from testing</a:t>
            </a:r>
          </a:p>
        </p:txBody>
      </p:sp>
    </p:spTree>
    <p:extLst>
      <p:ext uri="{BB962C8B-B14F-4D97-AF65-F5344CB8AC3E}">
        <p14:creationId xmlns:p14="http://schemas.microsoft.com/office/powerpoint/2010/main" val="134121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2F1758A-15C2-4F38-AA80-5F9808371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41" y="998943"/>
            <a:ext cx="10160917" cy="528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11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AC183-5E3C-40EF-813A-26C182F0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Spring 2022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DE448-6825-4A18-8BE6-77CF9B9D1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7296"/>
            <a:ext cx="11029615" cy="4376928"/>
          </a:xfrm>
        </p:spPr>
        <p:txBody>
          <a:bodyPr>
            <a:normAutofit/>
          </a:bodyPr>
          <a:lstStyle/>
          <a:p>
            <a:r>
              <a:rPr lang="en-US" sz="2800" dirty="0"/>
              <a:t>FT faculty who are unvaccinated and did not qualify for an exemption may:</a:t>
            </a:r>
          </a:p>
          <a:p>
            <a:pPr lvl="1"/>
            <a:r>
              <a:rPr lang="en-US" sz="2400" dirty="0"/>
              <a:t>Use banked leave</a:t>
            </a:r>
          </a:p>
          <a:p>
            <a:pPr lvl="1"/>
            <a:r>
              <a:rPr lang="en-US" sz="2400" dirty="0"/>
              <a:t>Use accrued sick leave, if appropriate</a:t>
            </a:r>
          </a:p>
          <a:p>
            <a:pPr lvl="1"/>
            <a:r>
              <a:rPr lang="en-US" sz="2400" dirty="0"/>
              <a:t>Request leave without pay (benefits continue for 90 days only)</a:t>
            </a:r>
          </a:p>
          <a:p>
            <a:pPr lvl="1"/>
            <a:r>
              <a:rPr lang="en-US" sz="2400" dirty="0"/>
              <a:t>Or a combination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2942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38971-CD2B-4DFB-A7CB-5516AA209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207008"/>
            <a:ext cx="11029615" cy="4768342"/>
          </a:xfrm>
        </p:spPr>
        <p:txBody>
          <a:bodyPr>
            <a:normAutofit/>
          </a:bodyPr>
          <a:lstStyle/>
          <a:p>
            <a:r>
              <a:rPr lang="en-US" sz="2800" dirty="0"/>
              <a:t>PT faculty who are unvaccinated and did not quality for an exemption may:</a:t>
            </a:r>
          </a:p>
          <a:p>
            <a:pPr lvl="1"/>
            <a:r>
              <a:rPr lang="en-US" sz="2400" dirty="0"/>
              <a:t>Be exempt from the requirement if they have an online only assignment</a:t>
            </a:r>
          </a:p>
          <a:p>
            <a:pPr lvl="1"/>
            <a:r>
              <a:rPr lang="en-US" sz="2400" dirty="0"/>
              <a:t>Request an online-only assignment</a:t>
            </a:r>
            <a:r>
              <a:rPr lang="en-US" sz="2500" dirty="0"/>
              <a:t>  (counselors and librarians)</a:t>
            </a:r>
          </a:p>
          <a:p>
            <a:pPr lvl="1"/>
            <a:r>
              <a:rPr lang="en-US" sz="2500" dirty="0"/>
              <a:t>Take an unpaid leave (approved leaves do not count as a “missed” semester for PRE)</a:t>
            </a:r>
          </a:p>
        </p:txBody>
      </p:sp>
    </p:spTree>
    <p:extLst>
      <p:ext uri="{BB962C8B-B14F-4D97-AF65-F5344CB8AC3E}">
        <p14:creationId xmlns:p14="http://schemas.microsoft.com/office/powerpoint/2010/main" val="157787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{892A1F4C-521D-4612-B33D-D9F147384588}tf67061901_win32</Template>
  <TotalTime>298</TotalTime>
  <Words>880</Words>
  <Application>Microsoft Office PowerPoint</Application>
  <PresentationFormat>Widescreen</PresentationFormat>
  <Paragraphs>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Franklin Gothic Book</vt:lpstr>
      <vt:lpstr>Franklin Gothic Demi</vt:lpstr>
      <vt:lpstr>Gill Sans MT</vt:lpstr>
      <vt:lpstr>Wingdings 2</vt:lpstr>
      <vt:lpstr>DividendVTI</vt:lpstr>
      <vt:lpstr>Office Theme</vt:lpstr>
      <vt:lpstr>Negotiations Updates</vt:lpstr>
      <vt:lpstr>COVID-19 Vaccine requirement MOU</vt:lpstr>
      <vt:lpstr>Board Policy 7330</vt:lpstr>
      <vt:lpstr>MOU on the Vaccine Requirement</vt:lpstr>
      <vt:lpstr>exemptions</vt:lpstr>
      <vt:lpstr>Testing Protocol for Those with an Exemption</vt:lpstr>
      <vt:lpstr>PowerPoint Presentation</vt:lpstr>
      <vt:lpstr>For Spring 2022 Only</vt:lpstr>
      <vt:lpstr>PowerPoint Presentation</vt:lpstr>
      <vt:lpstr>Employment after spring 22</vt:lpstr>
      <vt:lpstr>Non-Compliance with required testing</vt:lpstr>
      <vt:lpstr>PowerPoint Presentation</vt:lpstr>
      <vt:lpstr>Extension of supplemental Leave</vt:lpstr>
      <vt:lpstr>Student drops following vaccination Deadline</vt:lpstr>
      <vt:lpstr>Student compliance with District Requirement</vt:lpstr>
      <vt:lpstr>Temporary change of Class Method of Instruction</vt:lpstr>
      <vt:lpstr>PowerPoint Presentation</vt:lpstr>
      <vt:lpstr>PowerPoint Presentation</vt:lpstr>
      <vt:lpstr>Reopener: Article 17 - Evaluations</vt:lpstr>
      <vt:lpstr>PowerPoint Presentation</vt:lpstr>
      <vt:lpstr>Student Evaluations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Vaccine requirement MOU</dc:title>
  <dc:creator>Claire Cesareo</dc:creator>
  <cp:lastModifiedBy>Claire Cesareo</cp:lastModifiedBy>
  <cp:revision>9</cp:revision>
  <dcterms:created xsi:type="dcterms:W3CDTF">2021-12-06T03:17:27Z</dcterms:created>
  <dcterms:modified xsi:type="dcterms:W3CDTF">2022-01-11T16:31:07Z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