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20" r:id="rId2"/>
    <p:sldId id="314" r:id="rId3"/>
    <p:sldId id="321" r:id="rId4"/>
    <p:sldId id="315" r:id="rId5"/>
    <p:sldId id="316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8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593CE-1D89-4B3B-AA03-CF4E57739A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E5CD90CB-BAD7-49BD-9B71-6D416871C7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Maintenance of health benefits</a:t>
          </a:r>
        </a:p>
      </dgm:t>
    </dgm:pt>
    <dgm:pt modelId="{C1FE9FC3-74E9-4401-8F1F-E3C08E117E13}" type="parTrans" cxnId="{A6A015B1-0B47-49A1-ABE0-9AB6237F33DC}">
      <dgm:prSet/>
      <dgm:spPr/>
      <dgm:t>
        <a:bodyPr/>
        <a:lstStyle/>
        <a:p>
          <a:endParaRPr lang="en-US"/>
        </a:p>
      </dgm:t>
    </dgm:pt>
    <dgm:pt modelId="{39162DDC-6458-428C-B5A6-43BB7EB98CF4}" type="sibTrans" cxnId="{A6A015B1-0B47-49A1-ABE0-9AB6237F33DC}">
      <dgm:prSet/>
      <dgm:spPr/>
      <dgm:t>
        <a:bodyPr/>
        <a:lstStyle/>
        <a:p>
          <a:endParaRPr lang="en-US"/>
        </a:p>
      </dgm:t>
    </dgm:pt>
    <dgm:pt modelId="{A7B19C37-E500-4AFD-B994-27C86C338A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Salary increases to make up for lost purchasing power due to cost-of-living increases</a:t>
          </a:r>
        </a:p>
      </dgm:t>
    </dgm:pt>
    <dgm:pt modelId="{700BCB83-96E8-4C4B-BE18-15B113912927}" type="parTrans" cxnId="{5F8BEE32-690F-4E4D-B23D-D6AED88C4FEC}">
      <dgm:prSet/>
      <dgm:spPr/>
      <dgm:t>
        <a:bodyPr/>
        <a:lstStyle/>
        <a:p>
          <a:endParaRPr lang="en-US"/>
        </a:p>
      </dgm:t>
    </dgm:pt>
    <dgm:pt modelId="{97744F00-1110-4F0C-94B3-AAE8FB38780A}" type="sibTrans" cxnId="{5F8BEE32-690F-4E4D-B23D-D6AED88C4FEC}">
      <dgm:prSet/>
      <dgm:spPr/>
      <dgm:t>
        <a:bodyPr/>
        <a:lstStyle/>
        <a:p>
          <a:endParaRPr lang="en-US"/>
        </a:p>
      </dgm:t>
    </dgm:pt>
    <dgm:pt modelId="{183C3796-A695-4D13-BD2D-3CF9378A89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Additional movement towards part-time parity</a:t>
          </a:r>
        </a:p>
      </dgm:t>
    </dgm:pt>
    <dgm:pt modelId="{FDBAF2D6-AE46-4DEB-AFDF-DCC6F88E8182}" type="parTrans" cxnId="{E7B3560D-CCEC-4431-84BF-7DCB7AD818EA}">
      <dgm:prSet/>
      <dgm:spPr/>
      <dgm:t>
        <a:bodyPr/>
        <a:lstStyle/>
        <a:p>
          <a:endParaRPr lang="en-US"/>
        </a:p>
      </dgm:t>
    </dgm:pt>
    <dgm:pt modelId="{26A2DE2B-345A-464C-BACF-4AF00440B22A}" type="sibTrans" cxnId="{E7B3560D-CCEC-4431-84BF-7DCB7AD818EA}">
      <dgm:prSet/>
      <dgm:spPr/>
      <dgm:t>
        <a:bodyPr/>
        <a:lstStyle/>
        <a:p>
          <a:endParaRPr lang="en-US"/>
        </a:p>
      </dgm:t>
    </dgm:pt>
    <dgm:pt modelId="{F07E2868-C83F-46B1-BCBE-4632842A9C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Adjustment of initial step placement for new hires</a:t>
          </a:r>
        </a:p>
      </dgm:t>
    </dgm:pt>
    <dgm:pt modelId="{789B7832-5C73-401B-95AC-0959882E2DB6}" type="parTrans" cxnId="{732ED227-0F42-4D06-B833-FBF4E18BFBE2}">
      <dgm:prSet/>
      <dgm:spPr/>
      <dgm:t>
        <a:bodyPr/>
        <a:lstStyle/>
        <a:p>
          <a:endParaRPr lang="en-US"/>
        </a:p>
      </dgm:t>
    </dgm:pt>
    <dgm:pt modelId="{387B1539-8492-48C7-985C-148F778BDDE2}" type="sibTrans" cxnId="{732ED227-0F42-4D06-B833-FBF4E18BFBE2}">
      <dgm:prSet/>
      <dgm:spPr/>
      <dgm:t>
        <a:bodyPr/>
        <a:lstStyle/>
        <a:p>
          <a:endParaRPr lang="en-US"/>
        </a:p>
      </dgm:t>
    </dgm:pt>
    <dgm:pt modelId="{4DBB89DA-3327-48FE-B98D-802303312612}" type="pres">
      <dgm:prSet presAssocID="{006593CE-1D89-4B3B-AA03-CF4E57739A31}" presName="root" presStyleCnt="0">
        <dgm:presLayoutVars>
          <dgm:dir/>
          <dgm:resizeHandles val="exact"/>
        </dgm:presLayoutVars>
      </dgm:prSet>
      <dgm:spPr/>
    </dgm:pt>
    <dgm:pt modelId="{FB97B6C2-AB27-4AA2-82F6-A50BA77D98DA}" type="pres">
      <dgm:prSet presAssocID="{E5CD90CB-BAD7-49BD-9B71-6D416871C71F}" presName="compNode" presStyleCnt="0"/>
      <dgm:spPr/>
    </dgm:pt>
    <dgm:pt modelId="{F849B8C1-8CC8-4DC5-A9E5-93271018DE67}" type="pres">
      <dgm:prSet presAssocID="{E5CD90CB-BAD7-49BD-9B71-6D416871C71F}" presName="bgRect" presStyleLbl="bgShp" presStyleIdx="0" presStyleCnt="4"/>
      <dgm:spPr/>
    </dgm:pt>
    <dgm:pt modelId="{48B7CCE6-C740-47B2-ADD3-AEFF2EB40474}" type="pres">
      <dgm:prSet presAssocID="{E5CD90CB-BAD7-49BD-9B71-6D416871C71F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9B93FA86-129E-4DCA-B04C-93AC5C37FDF8}" type="pres">
      <dgm:prSet presAssocID="{E5CD90CB-BAD7-49BD-9B71-6D416871C71F}" presName="spaceRect" presStyleCnt="0"/>
      <dgm:spPr/>
    </dgm:pt>
    <dgm:pt modelId="{A601A7C5-DB85-45CB-B6D4-0820393574A0}" type="pres">
      <dgm:prSet presAssocID="{E5CD90CB-BAD7-49BD-9B71-6D416871C71F}" presName="parTx" presStyleLbl="revTx" presStyleIdx="0" presStyleCnt="4">
        <dgm:presLayoutVars>
          <dgm:chMax val="0"/>
          <dgm:chPref val="0"/>
        </dgm:presLayoutVars>
      </dgm:prSet>
      <dgm:spPr/>
    </dgm:pt>
    <dgm:pt modelId="{98B88BC4-01EB-4747-83BB-07A84834C70E}" type="pres">
      <dgm:prSet presAssocID="{39162DDC-6458-428C-B5A6-43BB7EB98CF4}" presName="sibTrans" presStyleCnt="0"/>
      <dgm:spPr/>
    </dgm:pt>
    <dgm:pt modelId="{D3551BE5-EAD1-480E-B8CB-925EA96E8EE8}" type="pres">
      <dgm:prSet presAssocID="{A7B19C37-E500-4AFD-B994-27C86C338AB4}" presName="compNode" presStyleCnt="0"/>
      <dgm:spPr/>
    </dgm:pt>
    <dgm:pt modelId="{9858809D-6853-4243-905F-18618D33EBF4}" type="pres">
      <dgm:prSet presAssocID="{A7B19C37-E500-4AFD-B994-27C86C338AB4}" presName="bgRect" presStyleLbl="bgShp" presStyleIdx="1" presStyleCnt="4"/>
      <dgm:spPr/>
    </dgm:pt>
    <dgm:pt modelId="{A7F6EC37-6EA1-4565-A075-0B5267BF09EB}" type="pres">
      <dgm:prSet presAssocID="{A7B19C37-E500-4AFD-B994-27C86C338AB4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8109766-0CC6-4D21-BF34-6E3D0C77399E}" type="pres">
      <dgm:prSet presAssocID="{A7B19C37-E500-4AFD-B994-27C86C338AB4}" presName="spaceRect" presStyleCnt="0"/>
      <dgm:spPr/>
    </dgm:pt>
    <dgm:pt modelId="{6659E430-21BB-4604-8332-5626B643B03C}" type="pres">
      <dgm:prSet presAssocID="{A7B19C37-E500-4AFD-B994-27C86C338AB4}" presName="parTx" presStyleLbl="revTx" presStyleIdx="1" presStyleCnt="4">
        <dgm:presLayoutVars>
          <dgm:chMax val="0"/>
          <dgm:chPref val="0"/>
        </dgm:presLayoutVars>
      </dgm:prSet>
      <dgm:spPr/>
    </dgm:pt>
    <dgm:pt modelId="{36820C64-FE3D-4865-9CEF-4358F38CB0E8}" type="pres">
      <dgm:prSet presAssocID="{97744F00-1110-4F0C-94B3-AAE8FB38780A}" presName="sibTrans" presStyleCnt="0"/>
      <dgm:spPr/>
    </dgm:pt>
    <dgm:pt modelId="{F740F114-3AB6-43C7-BC42-E05CFFBFFA4A}" type="pres">
      <dgm:prSet presAssocID="{183C3796-A695-4D13-BD2D-3CF9378A890D}" presName="compNode" presStyleCnt="0"/>
      <dgm:spPr/>
    </dgm:pt>
    <dgm:pt modelId="{7434D466-BDE9-4F0A-99A9-6BE1DE78512F}" type="pres">
      <dgm:prSet presAssocID="{183C3796-A695-4D13-BD2D-3CF9378A890D}" presName="bgRect" presStyleLbl="bgShp" presStyleIdx="2" presStyleCnt="4"/>
      <dgm:spPr/>
    </dgm:pt>
    <dgm:pt modelId="{9C831FAF-8CA0-46FB-A9F5-FE2B384DCD9D}" type="pres">
      <dgm:prSet presAssocID="{183C3796-A695-4D13-BD2D-3CF9378A890D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343C12B-5628-48AA-9B35-74A98105C134}" type="pres">
      <dgm:prSet presAssocID="{183C3796-A695-4D13-BD2D-3CF9378A890D}" presName="spaceRect" presStyleCnt="0"/>
      <dgm:spPr/>
    </dgm:pt>
    <dgm:pt modelId="{7FCECF84-4F87-4A76-9EFA-FE3B61E382B7}" type="pres">
      <dgm:prSet presAssocID="{183C3796-A695-4D13-BD2D-3CF9378A890D}" presName="parTx" presStyleLbl="revTx" presStyleIdx="2" presStyleCnt="4">
        <dgm:presLayoutVars>
          <dgm:chMax val="0"/>
          <dgm:chPref val="0"/>
        </dgm:presLayoutVars>
      </dgm:prSet>
      <dgm:spPr/>
    </dgm:pt>
    <dgm:pt modelId="{9A3F9DF3-8272-4761-8415-A34D9001C69D}" type="pres">
      <dgm:prSet presAssocID="{26A2DE2B-345A-464C-BACF-4AF00440B22A}" presName="sibTrans" presStyleCnt="0"/>
      <dgm:spPr/>
    </dgm:pt>
    <dgm:pt modelId="{FAD1A9DA-CAD8-4FBF-8BD3-871BBC603467}" type="pres">
      <dgm:prSet presAssocID="{F07E2868-C83F-46B1-BCBE-4632842A9CD8}" presName="compNode" presStyleCnt="0"/>
      <dgm:spPr/>
    </dgm:pt>
    <dgm:pt modelId="{42DDF99F-B2BF-45A5-A37E-4B32E2F2B99E}" type="pres">
      <dgm:prSet presAssocID="{F07E2868-C83F-46B1-BCBE-4632842A9CD8}" presName="bgRect" presStyleLbl="bgShp" presStyleIdx="3" presStyleCnt="4"/>
      <dgm:spPr/>
    </dgm:pt>
    <dgm:pt modelId="{E98C608B-CD91-4B57-9D07-C7A3438B656B}" type="pres">
      <dgm:prSet presAssocID="{F07E2868-C83F-46B1-BCBE-4632842A9CD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EFFF8B2C-46B3-415D-9ADA-D9F1C7425305}" type="pres">
      <dgm:prSet presAssocID="{F07E2868-C83F-46B1-BCBE-4632842A9CD8}" presName="spaceRect" presStyleCnt="0"/>
      <dgm:spPr/>
    </dgm:pt>
    <dgm:pt modelId="{7C2562DB-B2F4-4E4C-889C-32789E89A1AC}" type="pres">
      <dgm:prSet presAssocID="{F07E2868-C83F-46B1-BCBE-4632842A9CD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7B3560D-CCEC-4431-84BF-7DCB7AD818EA}" srcId="{006593CE-1D89-4B3B-AA03-CF4E57739A31}" destId="{183C3796-A695-4D13-BD2D-3CF9378A890D}" srcOrd="2" destOrd="0" parTransId="{FDBAF2D6-AE46-4DEB-AFDF-DCC6F88E8182}" sibTransId="{26A2DE2B-345A-464C-BACF-4AF00440B22A}"/>
    <dgm:cxn modelId="{732ED227-0F42-4D06-B833-FBF4E18BFBE2}" srcId="{006593CE-1D89-4B3B-AA03-CF4E57739A31}" destId="{F07E2868-C83F-46B1-BCBE-4632842A9CD8}" srcOrd="3" destOrd="0" parTransId="{789B7832-5C73-401B-95AC-0959882E2DB6}" sibTransId="{387B1539-8492-48C7-985C-148F778BDDE2}"/>
    <dgm:cxn modelId="{5F8BEE32-690F-4E4D-B23D-D6AED88C4FEC}" srcId="{006593CE-1D89-4B3B-AA03-CF4E57739A31}" destId="{A7B19C37-E500-4AFD-B994-27C86C338AB4}" srcOrd="1" destOrd="0" parTransId="{700BCB83-96E8-4C4B-BE18-15B113912927}" sibTransId="{97744F00-1110-4F0C-94B3-AAE8FB38780A}"/>
    <dgm:cxn modelId="{D1D7A63A-E791-4DCD-96DB-D766BBD1649F}" type="presOf" srcId="{A7B19C37-E500-4AFD-B994-27C86C338AB4}" destId="{6659E430-21BB-4604-8332-5626B643B03C}" srcOrd="0" destOrd="0" presId="urn:microsoft.com/office/officeart/2018/2/layout/IconVerticalSolidList"/>
    <dgm:cxn modelId="{86F86A92-F668-472A-A603-92CEB9EE994E}" type="presOf" srcId="{183C3796-A695-4D13-BD2D-3CF9378A890D}" destId="{7FCECF84-4F87-4A76-9EFA-FE3B61E382B7}" srcOrd="0" destOrd="0" presId="urn:microsoft.com/office/officeart/2018/2/layout/IconVerticalSolidList"/>
    <dgm:cxn modelId="{A6A015B1-0B47-49A1-ABE0-9AB6237F33DC}" srcId="{006593CE-1D89-4B3B-AA03-CF4E57739A31}" destId="{E5CD90CB-BAD7-49BD-9B71-6D416871C71F}" srcOrd="0" destOrd="0" parTransId="{C1FE9FC3-74E9-4401-8F1F-E3C08E117E13}" sibTransId="{39162DDC-6458-428C-B5A6-43BB7EB98CF4}"/>
    <dgm:cxn modelId="{56CB71BB-4BA8-467D-96C1-8F596073D6FE}" type="presOf" srcId="{E5CD90CB-BAD7-49BD-9B71-6D416871C71F}" destId="{A601A7C5-DB85-45CB-B6D4-0820393574A0}" srcOrd="0" destOrd="0" presId="urn:microsoft.com/office/officeart/2018/2/layout/IconVerticalSolidList"/>
    <dgm:cxn modelId="{C3A7F5BD-E336-461E-AE79-EC68083C1044}" type="presOf" srcId="{F07E2868-C83F-46B1-BCBE-4632842A9CD8}" destId="{7C2562DB-B2F4-4E4C-889C-32789E89A1AC}" srcOrd="0" destOrd="0" presId="urn:microsoft.com/office/officeart/2018/2/layout/IconVerticalSolidList"/>
    <dgm:cxn modelId="{8C7844CD-7871-4424-9B77-AAB2B0AD70CE}" type="presOf" srcId="{006593CE-1D89-4B3B-AA03-CF4E57739A31}" destId="{4DBB89DA-3327-48FE-B98D-802303312612}" srcOrd="0" destOrd="0" presId="urn:microsoft.com/office/officeart/2018/2/layout/IconVerticalSolidList"/>
    <dgm:cxn modelId="{F773995D-B6DE-4C3E-8BCC-AC3098DAC1A5}" type="presParOf" srcId="{4DBB89DA-3327-48FE-B98D-802303312612}" destId="{FB97B6C2-AB27-4AA2-82F6-A50BA77D98DA}" srcOrd="0" destOrd="0" presId="urn:microsoft.com/office/officeart/2018/2/layout/IconVerticalSolidList"/>
    <dgm:cxn modelId="{9A35AD4E-DA9C-4BBF-866D-7F3140525B23}" type="presParOf" srcId="{FB97B6C2-AB27-4AA2-82F6-A50BA77D98DA}" destId="{F849B8C1-8CC8-4DC5-A9E5-93271018DE67}" srcOrd="0" destOrd="0" presId="urn:microsoft.com/office/officeart/2018/2/layout/IconVerticalSolidList"/>
    <dgm:cxn modelId="{21D9D8C5-564A-4EE4-A116-4F3E4DD99420}" type="presParOf" srcId="{FB97B6C2-AB27-4AA2-82F6-A50BA77D98DA}" destId="{48B7CCE6-C740-47B2-ADD3-AEFF2EB40474}" srcOrd="1" destOrd="0" presId="urn:microsoft.com/office/officeart/2018/2/layout/IconVerticalSolidList"/>
    <dgm:cxn modelId="{2D391FF3-06C1-42FD-99DE-4D2C4B5B218B}" type="presParOf" srcId="{FB97B6C2-AB27-4AA2-82F6-A50BA77D98DA}" destId="{9B93FA86-129E-4DCA-B04C-93AC5C37FDF8}" srcOrd="2" destOrd="0" presId="urn:microsoft.com/office/officeart/2018/2/layout/IconVerticalSolidList"/>
    <dgm:cxn modelId="{5C1552CC-87C9-4651-A963-F133B1856A86}" type="presParOf" srcId="{FB97B6C2-AB27-4AA2-82F6-A50BA77D98DA}" destId="{A601A7C5-DB85-45CB-B6D4-0820393574A0}" srcOrd="3" destOrd="0" presId="urn:microsoft.com/office/officeart/2018/2/layout/IconVerticalSolidList"/>
    <dgm:cxn modelId="{2F38A470-CBAE-4813-AA3D-51C9033D94B3}" type="presParOf" srcId="{4DBB89DA-3327-48FE-B98D-802303312612}" destId="{98B88BC4-01EB-4747-83BB-07A84834C70E}" srcOrd="1" destOrd="0" presId="urn:microsoft.com/office/officeart/2018/2/layout/IconVerticalSolidList"/>
    <dgm:cxn modelId="{472BF968-738E-48BE-B499-A0C1123007BA}" type="presParOf" srcId="{4DBB89DA-3327-48FE-B98D-802303312612}" destId="{D3551BE5-EAD1-480E-B8CB-925EA96E8EE8}" srcOrd="2" destOrd="0" presId="urn:microsoft.com/office/officeart/2018/2/layout/IconVerticalSolidList"/>
    <dgm:cxn modelId="{E9CECC3B-B509-4002-AB1B-B23FC58A576A}" type="presParOf" srcId="{D3551BE5-EAD1-480E-B8CB-925EA96E8EE8}" destId="{9858809D-6853-4243-905F-18618D33EBF4}" srcOrd="0" destOrd="0" presId="urn:microsoft.com/office/officeart/2018/2/layout/IconVerticalSolidList"/>
    <dgm:cxn modelId="{88635302-A2BD-4E8B-A985-4241B994A821}" type="presParOf" srcId="{D3551BE5-EAD1-480E-B8CB-925EA96E8EE8}" destId="{A7F6EC37-6EA1-4565-A075-0B5267BF09EB}" srcOrd="1" destOrd="0" presId="urn:microsoft.com/office/officeart/2018/2/layout/IconVerticalSolidList"/>
    <dgm:cxn modelId="{CB043626-2B00-4D14-A27B-294836B58D3D}" type="presParOf" srcId="{D3551BE5-EAD1-480E-B8CB-925EA96E8EE8}" destId="{F8109766-0CC6-4D21-BF34-6E3D0C77399E}" srcOrd="2" destOrd="0" presId="urn:microsoft.com/office/officeart/2018/2/layout/IconVerticalSolidList"/>
    <dgm:cxn modelId="{D0CE61BC-FE28-4C7E-B611-04F12F5094ED}" type="presParOf" srcId="{D3551BE5-EAD1-480E-B8CB-925EA96E8EE8}" destId="{6659E430-21BB-4604-8332-5626B643B03C}" srcOrd="3" destOrd="0" presId="urn:microsoft.com/office/officeart/2018/2/layout/IconVerticalSolidList"/>
    <dgm:cxn modelId="{03337154-56E5-49AD-A16B-C5600EA9EB6E}" type="presParOf" srcId="{4DBB89DA-3327-48FE-B98D-802303312612}" destId="{36820C64-FE3D-4865-9CEF-4358F38CB0E8}" srcOrd="3" destOrd="0" presId="urn:microsoft.com/office/officeart/2018/2/layout/IconVerticalSolidList"/>
    <dgm:cxn modelId="{F5C7C2C9-7D13-4A61-AC59-A1F60431B38A}" type="presParOf" srcId="{4DBB89DA-3327-48FE-B98D-802303312612}" destId="{F740F114-3AB6-43C7-BC42-E05CFFBFFA4A}" srcOrd="4" destOrd="0" presId="urn:microsoft.com/office/officeart/2018/2/layout/IconVerticalSolidList"/>
    <dgm:cxn modelId="{1C2C352C-E938-48AF-B794-D6E5A27EFA75}" type="presParOf" srcId="{F740F114-3AB6-43C7-BC42-E05CFFBFFA4A}" destId="{7434D466-BDE9-4F0A-99A9-6BE1DE78512F}" srcOrd="0" destOrd="0" presId="urn:microsoft.com/office/officeart/2018/2/layout/IconVerticalSolidList"/>
    <dgm:cxn modelId="{3582F7DC-F4C8-4208-861F-963EC1960B6B}" type="presParOf" srcId="{F740F114-3AB6-43C7-BC42-E05CFFBFFA4A}" destId="{9C831FAF-8CA0-46FB-A9F5-FE2B384DCD9D}" srcOrd="1" destOrd="0" presId="urn:microsoft.com/office/officeart/2018/2/layout/IconVerticalSolidList"/>
    <dgm:cxn modelId="{CE92B2C5-9B78-48FE-AFD1-9DCBCC4A1920}" type="presParOf" srcId="{F740F114-3AB6-43C7-BC42-E05CFFBFFA4A}" destId="{E343C12B-5628-48AA-9B35-74A98105C134}" srcOrd="2" destOrd="0" presId="urn:microsoft.com/office/officeart/2018/2/layout/IconVerticalSolidList"/>
    <dgm:cxn modelId="{5C934A3C-C81E-4A78-A386-893A0195DB52}" type="presParOf" srcId="{F740F114-3AB6-43C7-BC42-E05CFFBFFA4A}" destId="{7FCECF84-4F87-4A76-9EFA-FE3B61E382B7}" srcOrd="3" destOrd="0" presId="urn:microsoft.com/office/officeart/2018/2/layout/IconVerticalSolidList"/>
    <dgm:cxn modelId="{A8F4FDAE-2B3D-4F19-B8EF-7C84A17C9F76}" type="presParOf" srcId="{4DBB89DA-3327-48FE-B98D-802303312612}" destId="{9A3F9DF3-8272-4761-8415-A34D9001C69D}" srcOrd="5" destOrd="0" presId="urn:microsoft.com/office/officeart/2018/2/layout/IconVerticalSolidList"/>
    <dgm:cxn modelId="{ED371094-8C77-4AAF-8896-E43EB8587819}" type="presParOf" srcId="{4DBB89DA-3327-48FE-B98D-802303312612}" destId="{FAD1A9DA-CAD8-4FBF-8BD3-871BBC603467}" srcOrd="6" destOrd="0" presId="urn:microsoft.com/office/officeart/2018/2/layout/IconVerticalSolidList"/>
    <dgm:cxn modelId="{61C0D5FF-5CD9-49E6-9C4A-BA5B3D0EB69D}" type="presParOf" srcId="{FAD1A9DA-CAD8-4FBF-8BD3-871BBC603467}" destId="{42DDF99F-B2BF-45A5-A37E-4B32E2F2B99E}" srcOrd="0" destOrd="0" presId="urn:microsoft.com/office/officeart/2018/2/layout/IconVerticalSolidList"/>
    <dgm:cxn modelId="{1DDBADE8-5437-4FAB-8E57-64C51032E84D}" type="presParOf" srcId="{FAD1A9DA-CAD8-4FBF-8BD3-871BBC603467}" destId="{E98C608B-CD91-4B57-9D07-C7A3438B656B}" srcOrd="1" destOrd="0" presId="urn:microsoft.com/office/officeart/2018/2/layout/IconVerticalSolidList"/>
    <dgm:cxn modelId="{C0875179-133A-4B60-B2B6-CADC9DC515E1}" type="presParOf" srcId="{FAD1A9DA-CAD8-4FBF-8BD3-871BBC603467}" destId="{EFFF8B2C-46B3-415D-9ADA-D9F1C7425305}" srcOrd="2" destOrd="0" presId="urn:microsoft.com/office/officeart/2018/2/layout/IconVerticalSolidList"/>
    <dgm:cxn modelId="{F0D53108-7A86-4D37-9403-CAD1BD74DCA1}" type="presParOf" srcId="{FAD1A9DA-CAD8-4FBF-8BD3-871BBC603467}" destId="{7C2562DB-B2F4-4E4C-889C-32789E89A1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9B8C1-8CC8-4DC5-A9E5-93271018DE67}">
      <dsp:nvSpPr>
        <dsp:cNvPr id="0" name=""/>
        <dsp:cNvSpPr/>
      </dsp:nvSpPr>
      <dsp:spPr>
        <a:xfrm>
          <a:off x="0" y="1501"/>
          <a:ext cx="7543800" cy="7610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7CCE6-C740-47B2-ADD3-AEFF2EB40474}">
      <dsp:nvSpPr>
        <dsp:cNvPr id="0" name=""/>
        <dsp:cNvSpPr/>
      </dsp:nvSpPr>
      <dsp:spPr>
        <a:xfrm>
          <a:off x="230208" y="172730"/>
          <a:ext cx="418560" cy="41856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1A7C5-DB85-45CB-B6D4-0820393574A0}">
      <dsp:nvSpPr>
        <dsp:cNvPr id="0" name=""/>
        <dsp:cNvSpPr/>
      </dsp:nvSpPr>
      <dsp:spPr>
        <a:xfrm>
          <a:off x="878977" y="1501"/>
          <a:ext cx="6664822" cy="761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41" tIns="80541" rIns="80541" bIns="8054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Maintenance of health benefits</a:t>
          </a:r>
        </a:p>
      </dsp:txBody>
      <dsp:txXfrm>
        <a:off x="878977" y="1501"/>
        <a:ext cx="6664822" cy="761019"/>
      </dsp:txXfrm>
    </dsp:sp>
    <dsp:sp modelId="{9858809D-6853-4243-905F-18618D33EBF4}">
      <dsp:nvSpPr>
        <dsp:cNvPr id="0" name=""/>
        <dsp:cNvSpPr/>
      </dsp:nvSpPr>
      <dsp:spPr>
        <a:xfrm>
          <a:off x="0" y="952775"/>
          <a:ext cx="7543800" cy="7610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6EC37-6EA1-4565-A075-0B5267BF09EB}">
      <dsp:nvSpPr>
        <dsp:cNvPr id="0" name=""/>
        <dsp:cNvSpPr/>
      </dsp:nvSpPr>
      <dsp:spPr>
        <a:xfrm>
          <a:off x="230208" y="1124005"/>
          <a:ext cx="418560" cy="41856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9E430-21BB-4604-8332-5626B643B03C}">
      <dsp:nvSpPr>
        <dsp:cNvPr id="0" name=""/>
        <dsp:cNvSpPr/>
      </dsp:nvSpPr>
      <dsp:spPr>
        <a:xfrm>
          <a:off x="878977" y="952775"/>
          <a:ext cx="6664822" cy="761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41" tIns="80541" rIns="80541" bIns="8054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Salary increases to make up for lost purchasing power due to cost-of-living increases</a:t>
          </a:r>
        </a:p>
      </dsp:txBody>
      <dsp:txXfrm>
        <a:off x="878977" y="952775"/>
        <a:ext cx="6664822" cy="761019"/>
      </dsp:txXfrm>
    </dsp:sp>
    <dsp:sp modelId="{7434D466-BDE9-4F0A-99A9-6BE1DE78512F}">
      <dsp:nvSpPr>
        <dsp:cNvPr id="0" name=""/>
        <dsp:cNvSpPr/>
      </dsp:nvSpPr>
      <dsp:spPr>
        <a:xfrm>
          <a:off x="0" y="1904049"/>
          <a:ext cx="7543800" cy="7610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1FAF-8CA0-46FB-A9F5-FE2B384DCD9D}">
      <dsp:nvSpPr>
        <dsp:cNvPr id="0" name=""/>
        <dsp:cNvSpPr/>
      </dsp:nvSpPr>
      <dsp:spPr>
        <a:xfrm>
          <a:off x="230208" y="2075279"/>
          <a:ext cx="418560" cy="41856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ECF84-4F87-4A76-9EFA-FE3B61E382B7}">
      <dsp:nvSpPr>
        <dsp:cNvPr id="0" name=""/>
        <dsp:cNvSpPr/>
      </dsp:nvSpPr>
      <dsp:spPr>
        <a:xfrm>
          <a:off x="878977" y="1904049"/>
          <a:ext cx="6664822" cy="761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41" tIns="80541" rIns="80541" bIns="8054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Additional movement towards part-time parity</a:t>
          </a:r>
        </a:p>
      </dsp:txBody>
      <dsp:txXfrm>
        <a:off x="878977" y="1904049"/>
        <a:ext cx="6664822" cy="761019"/>
      </dsp:txXfrm>
    </dsp:sp>
    <dsp:sp modelId="{42DDF99F-B2BF-45A5-A37E-4B32E2F2B99E}">
      <dsp:nvSpPr>
        <dsp:cNvPr id="0" name=""/>
        <dsp:cNvSpPr/>
      </dsp:nvSpPr>
      <dsp:spPr>
        <a:xfrm>
          <a:off x="0" y="2855324"/>
          <a:ext cx="7543800" cy="7610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C608B-CD91-4B57-9D07-C7A3438B656B}">
      <dsp:nvSpPr>
        <dsp:cNvPr id="0" name=""/>
        <dsp:cNvSpPr/>
      </dsp:nvSpPr>
      <dsp:spPr>
        <a:xfrm>
          <a:off x="230208" y="3026553"/>
          <a:ext cx="418560" cy="418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562DB-B2F4-4E4C-889C-32789E89A1AC}">
      <dsp:nvSpPr>
        <dsp:cNvPr id="0" name=""/>
        <dsp:cNvSpPr/>
      </dsp:nvSpPr>
      <dsp:spPr>
        <a:xfrm>
          <a:off x="878977" y="2855324"/>
          <a:ext cx="6664822" cy="761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41" tIns="80541" rIns="80541" bIns="8054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Adjustment of initial step placement for new hires</a:t>
          </a:r>
        </a:p>
      </dsp:txBody>
      <dsp:txXfrm>
        <a:off x="878977" y="2855324"/>
        <a:ext cx="6664822" cy="76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497495-0637-405E-AE64-5CC7506D51F5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8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8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B4ED54-5B5E-4A04-93D3-5772E3CE3818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7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1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8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0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114011-A21F-417F-9E36-9106BCFCDF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l="5095" r="5903" b="-1"/>
          <a:stretch/>
        </p:blipFill>
        <p:spPr>
          <a:xfrm>
            <a:off x="20" y="10"/>
            <a:ext cx="9143980" cy="68579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00454-63ED-4B94-81BC-6C530ABB8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SOCCCD Faculty Association</a:t>
            </a:r>
            <a:br>
              <a:rPr lang="en-US" dirty="0"/>
            </a:br>
            <a:r>
              <a:rPr lang="en-US" dirty="0"/>
              <a:t>Bargaining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67C65-6810-5562-30BD-2C17E1FF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86" y="4648200"/>
            <a:ext cx="5918454" cy="810768"/>
          </a:xfrm>
        </p:spPr>
        <p:txBody>
          <a:bodyPr>
            <a:normAutofit/>
          </a:bodyPr>
          <a:lstStyle/>
          <a:p>
            <a:r>
              <a:rPr lang="en-US" dirty="0"/>
              <a:t>Professional Development Week</a:t>
            </a:r>
            <a:br>
              <a:rPr lang="en-US" dirty="0"/>
            </a:br>
            <a:r>
              <a:rPr lang="en-US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64784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85691-4079-44E2-B0CF-3A46D736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075" y="1360493"/>
            <a:ext cx="3998325" cy="355809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tx1"/>
                </a:solidFill>
              </a:rPr>
              <a:t>It’s Time to Get Ready for our next round of Negotiations!</a:t>
            </a:r>
            <a:br>
              <a:rPr lang="en-US" sz="4400" dirty="0">
                <a:solidFill>
                  <a:schemeClr val="tx1"/>
                </a:solidFill>
              </a:rPr>
            </a:b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We need your input.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"/>
            <a:ext cx="4571771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Contract RTL">
            <a:extLst>
              <a:ext uri="{FF2B5EF4-FFF2-40B4-BE49-F238E27FC236}">
                <a16:creationId xmlns:a16="http://schemas.microsoft.com/office/drawing/2014/main" id="{B25A78AC-8E3A-4384-A657-B01FE96C20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541" y="1939417"/>
            <a:ext cx="2979166" cy="297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5FD3-2491-FAC0-0FDB-4C0A4F79F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67968"/>
          </a:xfrm>
        </p:spPr>
        <p:txBody>
          <a:bodyPr/>
          <a:lstStyle/>
          <a:p>
            <a:r>
              <a:rPr lang="en-US" dirty="0"/>
              <a:t>Announcing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97F123-05AF-9CDD-CE9B-981642D51F4E}"/>
              </a:ext>
            </a:extLst>
          </p:cNvPr>
          <p:cNvSpPr txBox="1"/>
          <p:nvPr/>
        </p:nvSpPr>
        <p:spPr>
          <a:xfrm rot="19917987">
            <a:off x="2299515" y="1052160"/>
            <a:ext cx="4544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+mj-lt"/>
              </a:rPr>
              <a:t>YOUR NEGOTIATING TEAM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2F55BB-6F0A-6316-EB89-7E5949F4A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45556"/>
            <a:ext cx="7772400" cy="333144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Claire Cesareo, Chief Negotiator, Anthropology, Saddleback</a:t>
            </a:r>
          </a:p>
          <a:p>
            <a:r>
              <a:rPr lang="en-US" sz="2200" dirty="0"/>
              <a:t>Mark Blethen, Kinesiology and Athletics, Saddleback</a:t>
            </a:r>
          </a:p>
          <a:p>
            <a:r>
              <a:rPr lang="en-US" sz="2200" dirty="0"/>
              <a:t>Susan Bliss, Part-time Music, Saddleback</a:t>
            </a:r>
          </a:p>
          <a:p>
            <a:r>
              <a:rPr lang="en-US" sz="2200" dirty="0"/>
              <a:t>Jenny Langrell, Library, Saddleback</a:t>
            </a:r>
          </a:p>
          <a:p>
            <a:r>
              <a:rPr lang="en-US" sz="2200" dirty="0"/>
              <a:t>Lewis Long, English, IVC</a:t>
            </a:r>
          </a:p>
          <a:p>
            <a:r>
              <a:rPr lang="en-US" sz="2200" dirty="0"/>
              <a:t>Robert Melendez, Counseling, IVC</a:t>
            </a:r>
          </a:p>
          <a:p>
            <a:r>
              <a:rPr lang="en-US" sz="2200" dirty="0"/>
              <a:t>Deanna Scherger, English, IVC</a:t>
            </a:r>
          </a:p>
        </p:txBody>
      </p:sp>
    </p:spTree>
    <p:extLst>
      <p:ext uri="{BB962C8B-B14F-4D97-AF65-F5344CB8AC3E}">
        <p14:creationId xmlns:p14="http://schemas.microsoft.com/office/powerpoint/2010/main" val="34131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53241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1" y="822324"/>
            <a:ext cx="3862197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C6A69-A58B-4EE7-9ACF-605C7F3B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465790"/>
            <a:ext cx="2895599" cy="3941345"/>
          </a:xfrm>
        </p:spPr>
        <p:txBody>
          <a:bodyPr>
            <a:normAutofit/>
          </a:bodyPr>
          <a:lstStyle/>
          <a:p>
            <a:r>
              <a:rPr lang="en-US" sz="5200"/>
              <a:t>The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7D72-6547-4E77-ABFB-8A55B5ADD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822324"/>
            <a:ext cx="4090798" cy="522827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Current contract in place through June 30, 2024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Article 8 – Negotiation Procedures</a:t>
            </a:r>
            <a:endParaRPr lang="en-US" dirty="0">
              <a:cs typeface="Calibri"/>
            </a:endParaRPr>
          </a:p>
          <a:p>
            <a:pPr marL="561975" lvl="4" indent="0">
              <a:buNone/>
            </a:pPr>
            <a:r>
              <a:rPr lang="en-US" i="1" dirty="0"/>
              <a:t>Notification of intent to negotiate can take place beginning June 1, 2023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Our intent is to sunshine in June 2023 so that negotiations can begin in summer or early fall</a:t>
            </a:r>
            <a:endParaRPr lang="en-US" dirty="0">
              <a:cs typeface="Calibri"/>
            </a:endParaRPr>
          </a:p>
          <a:p>
            <a:pPr marL="561975" lvl="4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121662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7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A6FADB-79A1-4F38-BBD1-F9FCD4E2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The Bargaining Process in a Nutshell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14FF-3F1D-455E-B7BB-08FFF71C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vert="horz" lIns="0" tIns="45720" rIns="0" bIns="45720" rtlCol="0"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900" dirty="0"/>
              <a:t>Town hall meeting held to collect the membership’s ideas.</a:t>
            </a:r>
            <a:endParaRPr lang="en-US" sz="19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Additional suggestions and concerns collected via email for several weeks following this meeting.</a:t>
            </a:r>
            <a:endParaRPr lang="en-US" sz="19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The Negotiating Team meets to consider these requests, as well as issues that have arisen from grievances and the day-to-day functioning of the union.</a:t>
            </a:r>
            <a:endParaRPr lang="en-US" sz="19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A survey is constructed to help in shaping the sunshine proposal and to determine priorities for negotiations.</a:t>
            </a:r>
            <a:endParaRPr lang="en-US" sz="19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The survey is sent to all faculty via Survey Monkey.</a:t>
            </a:r>
            <a:endParaRPr lang="en-US" sz="19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The Negotiating Team meets to review the results of the survey.</a:t>
            </a:r>
            <a:endParaRPr lang="en-US" sz="1900" dirty="0"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697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A6FADB-79A1-4F38-BBD1-F9FCD4E2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14FF-3F1D-455E-B7BB-08FFF71C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vert="horz" lIns="0" tIns="45720" rIns="0" bIns="45720" rtlCol="0" anchor="ctr"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US" dirty="0"/>
              <a:t>FA sunshine proposal is developed.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dirty="0">
                <a:cs typeface="Calibri"/>
              </a:rPr>
              <a:t>FA proposal is presented to the public at a Board of Trustees meeting.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dirty="0"/>
              <a:t>The District </a:t>
            </a:r>
            <a:r>
              <a:rPr lang="en-US" dirty="0" err="1"/>
              <a:t>sunshines</a:t>
            </a:r>
            <a:r>
              <a:rPr lang="en-US" dirty="0"/>
              <a:t> its own proposal at the same or following meeting.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dirty="0">
                <a:cs typeface="Calibri"/>
              </a:rPr>
              <a:t>The public has one month to comment on the </a:t>
            </a:r>
            <a:r>
              <a:rPr lang="en-US" dirty="0" err="1">
                <a:cs typeface="Calibri"/>
              </a:rPr>
              <a:t>sunshined</a:t>
            </a:r>
            <a:r>
              <a:rPr lang="en-US" dirty="0">
                <a:cs typeface="Calibri"/>
              </a:rPr>
              <a:t> proposals.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dirty="0"/>
              <a:t>Negotiations begin!</a:t>
            </a:r>
            <a:endParaRPr lang="en-US" dirty="0"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2822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F0C72-F4F2-470D-9963-7EE4BD1B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dirty="0"/>
              <a:t>Some Already Identified Priorities Include: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88E19B-840D-4DB2-8E6A-1580E1F5D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257160"/>
              </p:ext>
            </p:extLst>
          </p:nvPr>
        </p:nvGraphicFramePr>
        <p:xfrm>
          <a:off x="802481" y="2385390"/>
          <a:ext cx="75438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9165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"/>
            <a:ext cx="4571771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Megaphone">
            <a:extLst>
              <a:ext uri="{FF2B5EF4-FFF2-40B4-BE49-F238E27FC236}">
                <a16:creationId xmlns:a16="http://schemas.microsoft.com/office/drawing/2014/main" id="{A65CE246-0E74-44FD-BA47-3582467A3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7547" y="2134334"/>
            <a:ext cx="2680256" cy="26802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A6F00-A761-44E9-AC32-2C7B90293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838200"/>
            <a:ext cx="3962400" cy="5333999"/>
          </a:xfrm>
        </p:spPr>
        <p:txBody>
          <a:bodyPr>
            <a:noAutofit/>
          </a:bodyPr>
          <a:lstStyle/>
          <a:p>
            <a:r>
              <a:rPr lang="en-US" sz="3200" dirty="0"/>
              <a:t>Now, we want to hear from you.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What are your ideas for making the contract better for all faculty in the district?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81165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6811</TotalTime>
  <Words>338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Wood Type</vt:lpstr>
      <vt:lpstr>SOCCCD Faculty Association Bargaining Town hall</vt:lpstr>
      <vt:lpstr>It’s Time to Get Ready for our next round of Negotiations!  We need your input.</vt:lpstr>
      <vt:lpstr>Announcing</vt:lpstr>
      <vt:lpstr>The Timeline</vt:lpstr>
      <vt:lpstr>The Bargaining Process in a Nutshell</vt:lpstr>
      <vt:lpstr>PowerPoint Presentation</vt:lpstr>
      <vt:lpstr>Some Already Identified Priorities Include: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</dc:creator>
  <cp:lastModifiedBy>Claire Cesareo</cp:lastModifiedBy>
  <cp:revision>310</cp:revision>
  <dcterms:created xsi:type="dcterms:W3CDTF">2012-01-04T06:48:32Z</dcterms:created>
  <dcterms:modified xsi:type="dcterms:W3CDTF">2022-12-31T02:12:56Z</dcterms:modified>
</cp:coreProperties>
</file>