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20"/>
  </p:notesMasterIdLst>
  <p:sldIdLst>
    <p:sldId id="398" r:id="rId2"/>
    <p:sldId id="408" r:id="rId3"/>
    <p:sldId id="310" r:id="rId4"/>
    <p:sldId id="256" r:id="rId5"/>
    <p:sldId id="319" r:id="rId6"/>
    <p:sldId id="281" r:id="rId7"/>
    <p:sldId id="405" r:id="rId8"/>
    <p:sldId id="411" r:id="rId9"/>
    <p:sldId id="345" r:id="rId10"/>
    <p:sldId id="344" r:id="rId11"/>
    <p:sldId id="412" r:id="rId12"/>
    <p:sldId id="346" r:id="rId13"/>
    <p:sldId id="406" r:id="rId14"/>
    <p:sldId id="409" r:id="rId15"/>
    <p:sldId id="392" r:id="rId16"/>
    <p:sldId id="403" r:id="rId17"/>
    <p:sldId id="324" r:id="rId18"/>
    <p:sldId id="407" r:id="rId19"/>
  </p:sldIdLst>
  <p:sldSz cx="9144000" cy="6858000" type="screen4x3"/>
  <p:notesSz cx="6858000" cy="9144000"/>
  <p:embeddedFontLst>
    <p:embeddedFont>
      <p:font typeface="AvantGarde Bk BT" panose="020B0402020202020204"/>
      <p:regular r:id="rId21"/>
      <p:italic r:id="rId22"/>
    </p:embeddedFont>
    <p:embeddedFont>
      <p:font typeface="BudHand" panose="020B0604020202020204"/>
      <p:regular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vantGarde Bk B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1BBDF4-D187-4C3B-AF41-7D6A108D6225}">
          <p14:sldIdLst>
            <p14:sldId id="398"/>
            <p14:sldId id="408"/>
            <p14:sldId id="310"/>
            <p14:sldId id="256"/>
            <p14:sldId id="319"/>
            <p14:sldId id="281"/>
            <p14:sldId id="405"/>
            <p14:sldId id="411"/>
            <p14:sldId id="345"/>
            <p14:sldId id="344"/>
            <p14:sldId id="412"/>
            <p14:sldId id="346"/>
            <p14:sldId id="406"/>
          </p14:sldIdLst>
        </p14:section>
        <p14:section name="Board Elections" id="{91A8D589-1C02-4729-987C-A88FD1D1A123}">
          <p14:sldIdLst>
            <p14:sldId id="409"/>
          </p14:sldIdLst>
        </p14:section>
        <p14:section name="Working Conditions" id="{70D2392D-C1E9-4985-A93D-0D63F60FBF85}">
          <p14:sldIdLst>
            <p14:sldId id="392"/>
            <p14:sldId id="403"/>
          </p14:sldIdLst>
        </p14:section>
        <p14:section name="Conclusion" id="{F7316640-2A47-4765-A652-CEDA25C1C581}">
          <p14:sldIdLst>
            <p14:sldId id="32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00000"/>
    <a:srgbClr val="990000"/>
    <a:srgbClr val="F1E8DB"/>
    <a:srgbClr val="F1F0DB"/>
    <a:srgbClr val="680000"/>
    <a:srgbClr val="800000"/>
    <a:srgbClr val="FF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689" autoAdjust="0"/>
  </p:normalViewPr>
  <p:slideViewPr>
    <p:cSldViewPr snapToGrid="0">
      <p:cViewPr>
        <p:scale>
          <a:sx n="61" d="100"/>
          <a:sy n="61" d="100"/>
        </p:scale>
        <p:origin x="10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BudHand" pitchFamily="2" charset="0"/>
              </a:defRPr>
            </a:lvl1pPr>
          </a:lstStyle>
          <a:p>
            <a:pPr>
              <a:defRPr/>
            </a:pPr>
            <a:fld id="{715FA846-F683-416C-8282-F9335188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udHan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64EB6-3DCE-4640-9C34-DB5697F2CE55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A846-F683-416C-8282-F933518829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2577AE-D06C-48A6-981C-1E058BF3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DD57-F961-4E2C-8943-BA529800B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6520-F88D-43EF-BE2F-057673457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35BB-8FB3-4F2D-B705-9D83AE19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5DB4-3DF2-4780-8A08-7F943C189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EDAD-051B-45C2-A9D6-18750A376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CDFE-131F-448A-AF02-EA840490D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72EE-CCA3-497A-84C1-A3E06FDC3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D20B-9533-4C89-AD70-8E4BA2A9A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863A-D886-4D96-ABB2-0612C132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082A5-2471-4D6E-BB18-D71BFB2C8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F1E8DB">
                <a:lumMod val="10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03FE44CD-1A97-40F0-ABB0-EE7C95083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BudHa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pendentaustralia.net/life/life-display/why-victorian-teachers-strike-tomorrow,44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wolfe@ivc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haeri@ivc.edu" TargetMode="External"/><Relationship Id="rId2" Type="http://schemas.openxmlformats.org/officeDocument/2006/relationships/hyperlink" Target="mailto:facultyassociation@socccd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innovation.org/wiki/Priorities:Union_College_Strategic_Prioriti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7B62-32A2-594C-5BB1-4A83F8AC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228"/>
            <a:ext cx="9711559" cy="911771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ockwell" panose="02060603020205020403" pitchFamily="18" charset="77"/>
              </a:rPr>
              <a:t>Welcome! Fall 2023</a:t>
            </a:r>
          </a:p>
        </p:txBody>
      </p:sp>
      <p:pic>
        <p:nvPicPr>
          <p:cNvPr id="10" name="Content Placeholder 9" descr="A teacher teaching her students&#10;&#10;Description automatically generated with low confidence">
            <a:extLst>
              <a:ext uri="{FF2B5EF4-FFF2-40B4-BE49-F238E27FC236}">
                <a16:creationId xmlns:a16="http://schemas.microsoft.com/office/drawing/2014/main" id="{EFD6CC48-6BC7-F776-46DC-5C47B0606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677388" y="1003509"/>
            <a:ext cx="4682263" cy="5092492"/>
          </a:xfr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0D4EF-FC9E-0CAF-4857-654F032F8CAA}"/>
              </a:ext>
            </a:extLst>
          </p:cNvPr>
          <p:cNvSpPr txBox="1"/>
          <p:nvPr/>
        </p:nvSpPr>
        <p:spPr>
          <a:xfrm>
            <a:off x="2677388" y="5895945"/>
            <a:ext cx="25042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700">
                <a:solidFill>
                  <a:srgbClr val="FFFFFF"/>
                </a:solidFill>
                <a:latin typeface="+mn-lt"/>
                <a:hlinkClick r:id="rId3" tooltip="https://independentaustralia.net/life/life-display/why-victorian-teachers-strike-tomorrow,44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9767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59" y="1142999"/>
            <a:ext cx="7391400" cy="6040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b="1" dirty="0">
                <a:latin typeface="Rockwell" panose="02060603020205020403" pitchFamily="18" charset="77"/>
              </a:rPr>
              <a:t>Irvine Valley College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Arts: </a:t>
            </a:r>
            <a:r>
              <a:rPr lang="en-US" sz="1800" b="1" dirty="0">
                <a:solidFill>
                  <a:srgbClr val="820000"/>
                </a:solidFill>
                <a:latin typeface="Rockwell" panose="02060603020205020403" pitchFamily="18" charset="77"/>
              </a:rPr>
              <a:t>Vacant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Business Sciences: </a:t>
            </a:r>
            <a:r>
              <a:rPr lang="en-US" sz="1800" b="1" dirty="0">
                <a:latin typeface="Rockwell" panose="02060603020205020403" pitchFamily="18" charset="77"/>
              </a:rPr>
              <a:t>Rick Boone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Guidance and Counseling: </a:t>
            </a:r>
            <a:r>
              <a:rPr lang="en-US" sz="1800" b="1" dirty="0">
                <a:latin typeface="Rockwell" panose="02060603020205020403" pitchFamily="18" charset="77"/>
              </a:rPr>
              <a:t>Javier Valdez, Parisa </a:t>
            </a:r>
            <a:r>
              <a:rPr lang="en-US" sz="1800" b="1" dirty="0" err="1">
                <a:latin typeface="Rockwell" panose="02060603020205020403" pitchFamily="18" charset="77"/>
              </a:rPr>
              <a:t>Soltani</a:t>
            </a:r>
            <a:r>
              <a:rPr lang="en-US" sz="1800" b="1" dirty="0">
                <a:latin typeface="Rockwell" panose="02060603020205020403" pitchFamily="18" charset="77"/>
              </a:rPr>
              <a:t>, </a:t>
            </a:r>
            <a:r>
              <a:rPr lang="en-US" sz="1800" dirty="0">
                <a:latin typeface="Rockwell" panose="02060603020205020403" pitchFamily="18" charset="77"/>
              </a:rPr>
              <a:t>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Humanities: </a:t>
            </a:r>
            <a:r>
              <a:rPr lang="en-US" sz="1800" b="1" dirty="0">
                <a:latin typeface="Rockwell" panose="02060603020205020403" pitchFamily="18" charset="77"/>
              </a:rPr>
              <a:t>Daniel Vernazza</a:t>
            </a:r>
            <a:r>
              <a:rPr lang="en-US" sz="1800" dirty="0">
                <a:latin typeface="Rockwell" panose="02060603020205020403" pitchFamily="18" charset="77"/>
              </a:rPr>
              <a:t>;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Rockwell" panose="02060603020205020403" pitchFamily="18" charset="77"/>
              </a:rPr>
              <a:t>Kinesiology, Health and Athletics: </a:t>
            </a:r>
            <a:r>
              <a:rPr lang="en-US" sz="1800" b="1" dirty="0">
                <a:latin typeface="Rockwell" panose="02060603020205020403" pitchFamily="18" charset="77"/>
              </a:rPr>
              <a:t>Ted Weatherford</a:t>
            </a:r>
            <a:r>
              <a:rPr lang="en-US" sz="1800" dirty="0">
                <a:latin typeface="Rockwell" panose="02060603020205020403" pitchFamily="18" charset="77"/>
              </a:rPr>
              <a:t>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Languages and Learning Resources: </a:t>
            </a:r>
            <a:r>
              <a:rPr lang="en-US" sz="1800" b="1" dirty="0">
                <a:latin typeface="Rockwell" panose="02060603020205020403" pitchFamily="18" charset="77"/>
              </a:rPr>
              <a:t>Amanda Jerome, Savyonne Steindler, </a:t>
            </a:r>
            <a:r>
              <a:rPr lang="en-US" sz="1800" dirty="0">
                <a:latin typeface="Rockwell" panose="02060603020205020403" pitchFamily="18" charset="77"/>
              </a:rPr>
              <a:t>alternate</a:t>
            </a:r>
            <a:endParaRPr lang="en-US" sz="1800" b="1" dirty="0">
              <a:latin typeface="Rockwell" panose="02060603020205020403" pitchFamily="18" charset="77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Life Sciences and Technologies: </a:t>
            </a:r>
            <a:r>
              <a:rPr lang="en-US" sz="1800" b="1" dirty="0">
                <a:latin typeface="Rockwell" panose="02060603020205020403" pitchFamily="18" charset="77"/>
              </a:rPr>
              <a:t>Kathy Schmeidler, Amy McWhorter, </a:t>
            </a:r>
            <a:r>
              <a:rPr lang="en-US" sz="1800" dirty="0">
                <a:latin typeface="Rockwell" panose="02060603020205020403" pitchFamily="18" charset="77"/>
              </a:rPr>
              <a:t>alternate</a:t>
            </a:r>
            <a:endParaRPr lang="en-US" sz="1800" b="1" dirty="0">
              <a:latin typeface="Rockwell" panose="02060603020205020403" pitchFamily="18" charset="77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Math, Computer Sciences and Engineering: </a:t>
            </a:r>
            <a:r>
              <a:rPr lang="en-US" sz="1800" b="1" dirty="0">
                <a:latin typeface="Rockwell" panose="02060603020205020403" pitchFamily="18" charset="77"/>
              </a:rPr>
              <a:t>Carlo Chan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Physical Science and Technology: </a:t>
            </a:r>
            <a:r>
              <a:rPr lang="en-US" sz="1800" b="1" dirty="0">
                <a:latin typeface="Rockwell" panose="02060603020205020403" pitchFamily="18" charset="77"/>
              </a:rPr>
              <a:t>Amy Stinson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Social and Behavioral Sciences: </a:t>
            </a:r>
            <a:r>
              <a:rPr lang="en-US" sz="1800" b="1" dirty="0">
                <a:latin typeface="Rockwell" panose="02060603020205020403" pitchFamily="18" charset="77"/>
              </a:rPr>
              <a:t>Adam Ghuloum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Rockwell" panose="02060603020205020403" pitchFamily="18" charset="77"/>
              </a:rPr>
              <a:t>IDEA: </a:t>
            </a:r>
            <a:r>
              <a:rPr lang="en-US" sz="1800" b="1" dirty="0">
                <a:latin typeface="Rockwell" panose="02060603020205020403" pitchFamily="18" charset="77"/>
              </a:rPr>
              <a:t>Massimo Mitolo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sz="1200" dirty="0">
              <a:latin typeface="AvantGarde Bk BT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13B7D0-4EA0-4002-94C6-48E9FDF6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76" y="304799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21616458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271" y="1147161"/>
            <a:ext cx="7391400" cy="539737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latin typeface="Rockwell" panose="02060603020205020403" pitchFamily="18" charset="77"/>
              </a:rPr>
              <a:t>Saddleback (New Configuration)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 dirty="0">
              <a:latin typeface="Rockwell" panose="02060603020205020403" pitchFamily="18" charset="77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Counseling Services: </a:t>
            </a:r>
            <a:r>
              <a:rPr lang="en-US" sz="1600" b="1" dirty="0">
                <a:solidFill>
                  <a:srgbClr val="990000"/>
                </a:solidFill>
                <a:latin typeface="Rockwell" panose="02060603020205020403" pitchFamily="18" charset="77"/>
              </a:rPr>
              <a:t>Paris Peck OR Michael Hoggatt</a:t>
            </a: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Mike Long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Extended Learning Division: </a:t>
            </a:r>
            <a:r>
              <a:rPr lang="en-US" sz="1600" b="1" dirty="0">
                <a:latin typeface="Rockwell" panose="02060603020205020403" pitchFamily="18" charset="77"/>
              </a:rPr>
              <a:t>Jill Ibbotson  (to be voted on Sept. 12)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Kinesiology and Athletics Division: </a:t>
            </a:r>
            <a:r>
              <a:rPr lang="en-US" sz="1600" b="1" dirty="0">
                <a:latin typeface="Rockwell" panose="02060603020205020403" pitchFamily="18" charset="77"/>
              </a:rPr>
              <a:t>Matt Sherman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Instructional Support and Teaching Innovations Division: </a:t>
            </a:r>
            <a:r>
              <a:rPr lang="en-US" sz="1600" b="1" dirty="0">
                <a:latin typeface="Rockwell" panose="02060603020205020403" pitchFamily="18" charset="77"/>
              </a:rPr>
              <a:t>Jenny Langrell</a:t>
            </a: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Lydia Tamara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School of Arts, Media, Performance, and Design: </a:t>
            </a:r>
            <a:r>
              <a:rPr lang="en-US" sz="1600" b="1" dirty="0">
                <a:latin typeface="Rockwell" panose="02060603020205020403" pitchFamily="18" charset="77"/>
              </a:rPr>
              <a:t>Bill McGuire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School of Business and Industry: </a:t>
            </a:r>
            <a:r>
              <a:rPr lang="en-US" sz="1600" b="1" dirty="0">
                <a:solidFill>
                  <a:srgbClr val="990000"/>
                </a:solidFill>
                <a:latin typeface="Rockwell" panose="02060603020205020403" pitchFamily="18" charset="77"/>
              </a:rPr>
              <a:t>Don Bowman OR Kathleen </a:t>
            </a:r>
            <a:r>
              <a:rPr lang="en-US" sz="1600" b="1" dirty="0" err="1">
                <a:solidFill>
                  <a:srgbClr val="990000"/>
                </a:solidFill>
                <a:latin typeface="Rockwell" panose="02060603020205020403" pitchFamily="18" charset="77"/>
              </a:rPr>
              <a:t>Lunetto</a:t>
            </a:r>
            <a:endParaRPr lang="en-US" sz="1600" b="1" dirty="0">
              <a:solidFill>
                <a:srgbClr val="990000"/>
              </a:solidFill>
              <a:latin typeface="Rockwell" panose="02060603020205020403" pitchFamily="18" charset="77"/>
            </a:endParaRP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Brock Schermerhorn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School of Health and Wellness: </a:t>
            </a:r>
            <a:r>
              <a:rPr lang="en-US" sz="1600" b="1" dirty="0">
                <a:latin typeface="Rockwell" panose="02060603020205020403" pitchFamily="18" charset="77"/>
              </a:rPr>
              <a:t>Janine </a:t>
            </a:r>
            <a:r>
              <a:rPr lang="en-US" sz="1600" b="1" dirty="0" err="1">
                <a:latin typeface="Rockwell" panose="02060603020205020403" pitchFamily="18" charset="77"/>
              </a:rPr>
              <a:t>O’Buchon</a:t>
            </a:r>
            <a:endParaRPr lang="en-US" sz="1600" b="1" dirty="0">
              <a:latin typeface="Rockwell" panose="02060603020205020403" pitchFamily="18" charset="77"/>
            </a:endParaRP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Loretta </a:t>
            </a:r>
            <a:r>
              <a:rPr lang="en-US" sz="1600" b="1" dirty="0" err="1">
                <a:latin typeface="Rockwell" panose="02060603020205020403" pitchFamily="18" charset="77"/>
              </a:rPr>
              <a:t>Niccola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School of Humanities and Social Sciences: </a:t>
            </a:r>
            <a:r>
              <a:rPr lang="en-US" sz="1600" b="1" dirty="0">
                <a:latin typeface="Rockwell" panose="02060603020205020403" pitchFamily="18" charset="77"/>
              </a:rPr>
              <a:t>Allison Camelot</a:t>
            </a: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Caroline Gee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School of Science, Technology, Engineering, and Math: </a:t>
            </a:r>
            <a:r>
              <a:rPr lang="en-US" sz="1600" b="1" dirty="0">
                <a:latin typeface="Rockwell" panose="02060603020205020403" pitchFamily="18" charset="77"/>
              </a:rPr>
              <a:t>Sam Abbas</a:t>
            </a:r>
          </a:p>
          <a:p>
            <a:pPr marL="800100" lvl="2" indent="0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Frank Gonzalez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FAB07E-24A3-40BA-91FB-0D44F1A8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29" y="171450"/>
            <a:ext cx="7007687" cy="101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sz="4400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42912410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171700"/>
            <a:ext cx="5556032" cy="36300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b="1" dirty="0">
                <a:latin typeface="Rockwell" panose="02060603020205020403" pitchFamily="18" charset="77"/>
              </a:rPr>
              <a:t>Part-time Representatives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Nancy Allah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Susan Bliss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Karyn Bower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Jo Ann Noyes </a:t>
            </a:r>
            <a:endParaRPr lang="en-US" sz="1200" dirty="0">
              <a:latin typeface="AvantGarde Bk BT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5C3E560-6604-4E39-818E-FD660DA5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7" y="399393"/>
            <a:ext cx="6903983" cy="7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sz="4400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117017543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F073-7F41-577C-D478-6AAEE8ED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304799"/>
            <a:ext cx="8412271" cy="1123167"/>
          </a:xfrm>
        </p:spPr>
        <p:txBody>
          <a:bodyPr/>
          <a:lstStyle/>
          <a:p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No Rep OR New Division or Configuration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097B-9ECA-4E51-573B-AD363B11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87500"/>
            <a:ext cx="77089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Rockwell" panose="02060603020205020403" pitchFamily="18" charset="77"/>
              </a:rPr>
              <a:t>Discuss at your school/division meeting!</a:t>
            </a:r>
          </a:p>
          <a:p>
            <a:r>
              <a:rPr lang="en-US" sz="2800" b="1" dirty="0">
                <a:latin typeface="Rockwell" panose="02060603020205020403" pitchFamily="18" charset="77"/>
              </a:rPr>
              <a:t> </a:t>
            </a:r>
            <a:r>
              <a:rPr lang="en-US" sz="2800" dirty="0">
                <a:latin typeface="Rockwell" panose="02060603020205020403" pitchFamily="18" charset="77"/>
              </a:rPr>
              <a:t>Send names to </a:t>
            </a:r>
            <a:r>
              <a:rPr lang="en-US" sz="2800" dirty="0">
                <a:latin typeface="Rockwell" panose="02060603020205020403" pitchFamily="18" charset="77"/>
                <a:hlinkClick r:id="rId2"/>
              </a:rPr>
              <a:t>mwolfe10@ivc.edu</a:t>
            </a:r>
            <a:r>
              <a:rPr lang="en-US" sz="2800" dirty="0">
                <a:latin typeface="Rockwell" panose="02060603020205020403" pitchFamily="18" charset="77"/>
              </a:rPr>
              <a:t> 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If there  is 1 volunteer – we will vote at first rep council to seat them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 If 2 volunteers, choose one as alternative, and we will vote at first rep council meeting to seat them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 If 3 + volunteers (WOW!), we will run a special election.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7899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23A9-F2EE-2E49-46C2-51ECAD43B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8375" y="479176"/>
            <a:ext cx="11510030" cy="17812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820000"/>
                </a:solidFill>
                <a:latin typeface="Rockwell" panose="02060603020205020403" pitchFamily="18" charset="77"/>
              </a:rPr>
              <a:t>GUEST SPEAKER: PATRICIA RUCKER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95E4D-170F-F140-AE0F-9BDF78488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62" y="186541"/>
            <a:ext cx="7860475" cy="685800"/>
          </a:xfrm>
        </p:spPr>
        <p:txBody>
          <a:bodyPr/>
          <a:lstStyle/>
          <a:p>
            <a:r>
              <a:rPr lang="en-US" sz="4800" b="1" dirty="0">
                <a:solidFill>
                  <a:srgbClr val="820000"/>
                </a:solidFill>
                <a:latin typeface="Rockwell" panose="02060603020205020403" pitchFamily="18" charset="77"/>
              </a:rPr>
              <a:t>LEGISLATIVE UPDATE</a:t>
            </a:r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D5F7C75-B4EE-076D-6DF6-DE6FC65AA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9" y="1843831"/>
            <a:ext cx="3386023" cy="4234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B3AE84-8433-44B7-5B77-EB5C7C22AD9F}"/>
              </a:ext>
            </a:extLst>
          </p:cNvPr>
          <p:cNvSpPr txBox="1"/>
          <p:nvPr/>
        </p:nvSpPr>
        <p:spPr>
          <a:xfrm>
            <a:off x="3958225" y="1843831"/>
            <a:ext cx="50559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Patricia Rucker is a CTA Legislative Advocate in the areas of professional rights and responsibilities; assessment and testing; adult alternative, career &amp; technical education and federal issues related to Elementary and Secondary Education. She has also worked for CTA as an Instruction and Professional Development Consultant: serving as a resource to CTA staff in the development of chapter training programs; providing advice to leaders and members on problems involving CTA policy, member rights and organization and communications. </a:t>
            </a:r>
          </a:p>
        </p:txBody>
      </p:sp>
    </p:spTree>
    <p:extLst>
      <p:ext uri="{BB962C8B-B14F-4D97-AF65-F5344CB8AC3E}">
        <p14:creationId xmlns:p14="http://schemas.microsoft.com/office/powerpoint/2010/main" val="35587418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64542" y="475989"/>
            <a:ext cx="10335052" cy="1056289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Negotiations Update</a:t>
            </a:r>
            <a:b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5000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Claire Cesareo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87ABB-B85C-C8B2-492F-4753F579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62" y="1818290"/>
            <a:ext cx="8027276" cy="3626069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77"/>
              </a:rPr>
              <a:t>ARTICLE 30 – WAGES – (COLA Adjustment)</a:t>
            </a:r>
          </a:p>
          <a:p>
            <a:pPr lvl="1"/>
            <a:r>
              <a:rPr lang="en-US" sz="2400" dirty="0">
                <a:latin typeface="Rockwell" panose="02060603020205020403" pitchFamily="18" charset="77"/>
              </a:rPr>
              <a:t>New State COLA for 2023-2024 is 8.22%</a:t>
            </a:r>
          </a:p>
          <a:p>
            <a:pPr lvl="1"/>
            <a:r>
              <a:rPr lang="en-US" sz="2400" dirty="0">
                <a:latin typeface="Rockwell" panose="02060603020205020403" pitchFamily="18" charset="77"/>
              </a:rPr>
              <a:t>We received the projected 3.11% in the initial contract negotiations</a:t>
            </a:r>
          </a:p>
          <a:p>
            <a:pPr lvl="1"/>
            <a:r>
              <a:rPr lang="en-US" sz="2400" dirty="0">
                <a:latin typeface="Rockwell" panose="02060603020205020403" pitchFamily="18" charset="77"/>
              </a:rPr>
              <a:t>The adjusted salary schedule now includes the additional 5.11%</a:t>
            </a:r>
          </a:p>
          <a:p>
            <a:r>
              <a:rPr lang="en-US" dirty="0">
                <a:latin typeface="Rockwell" panose="02060603020205020403" pitchFamily="18" charset="77"/>
              </a:rPr>
              <a:t>UPCOMING CONTRACT – Negotiations begin on September 1</a:t>
            </a:r>
            <a:r>
              <a:rPr lang="en-US" baseline="30000" dirty="0">
                <a:latin typeface="Rockwell" panose="02060603020205020403" pitchFamily="18" charset="77"/>
              </a:rPr>
              <a:t>st</a:t>
            </a:r>
            <a:r>
              <a:rPr lang="en-US" dirty="0">
                <a:latin typeface="Rockwell" panose="02060603020205020403" pitchFamily="18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21639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6C26-3644-96DF-0B3C-E00AA765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206" y="168166"/>
            <a:ext cx="8973206" cy="10759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KEEP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A8C5-22DB-C760-2EB8-6C2FF51DC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48" y="1574822"/>
            <a:ext cx="7977352" cy="4288221"/>
          </a:xfrm>
        </p:spPr>
        <p:txBody>
          <a:bodyPr/>
          <a:lstStyle/>
          <a:p>
            <a:r>
              <a:rPr lang="en-US" sz="2800" dirty="0" err="1">
                <a:latin typeface="Rockwell" panose="02060603020205020403" pitchFamily="18" charset="77"/>
              </a:rPr>
              <a:t>Socccdfa.net</a:t>
            </a:r>
            <a:r>
              <a:rPr lang="en-US" sz="2800" dirty="0">
                <a:latin typeface="Rockwell" panose="02060603020205020403" pitchFamily="18" charset="77"/>
              </a:rPr>
              <a:t> – our website with info and email:  </a:t>
            </a:r>
            <a:r>
              <a:rPr lang="en-US" sz="2800" dirty="0">
                <a:latin typeface="Rockwell" panose="02060603020205020403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facultyassociation@socccd.edu</a:t>
            </a:r>
            <a:endParaRPr lang="en-US" sz="2800" dirty="0">
              <a:latin typeface="Rockwell" panose="02060603020205020403" pitchFamily="18" charset="77"/>
            </a:endParaRPr>
          </a:p>
          <a:p>
            <a:r>
              <a:rPr lang="en-US" sz="2800" dirty="0">
                <a:latin typeface="Rockwell" panose="02060603020205020403" pitchFamily="18" charset="77"/>
                <a:hlinkClick r:id="rId3"/>
              </a:rPr>
              <a:t>mhaeri0@ivc.edu</a:t>
            </a:r>
            <a:r>
              <a:rPr lang="en-US" sz="2800" dirty="0">
                <a:latin typeface="Rockwell" panose="02060603020205020403" pitchFamily="18" charset="77"/>
              </a:rPr>
              <a:t> – email me anytime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Contact your school/Division Rep  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Contact a grievance chair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Attend Rep Council meetings – First Mondays of the month – open meetings</a:t>
            </a:r>
          </a:p>
          <a:p>
            <a:pPr lvl="4"/>
            <a:r>
              <a:rPr lang="en-US" sz="1600" dirty="0">
                <a:latin typeface="Rockwell" panose="02060603020205020403" pitchFamily="18" charset="77"/>
              </a:rPr>
              <a:t>Fall 2023: Sept 11, Oct 2, Nov 6, Dec 4</a:t>
            </a:r>
          </a:p>
          <a:p>
            <a:pPr lvl="4"/>
            <a:r>
              <a:rPr lang="en-US" sz="1600" dirty="0">
                <a:latin typeface="Rockwell" panose="02060603020205020403" pitchFamily="18" charset="77"/>
              </a:rPr>
              <a:t>Spring 2024: Feb 5, Mar 4, Apr 1, May 6</a:t>
            </a:r>
          </a:p>
          <a:p>
            <a:r>
              <a:rPr lang="en-US" sz="2800" dirty="0">
                <a:latin typeface="Rockwell" panose="02060603020205020403" pitchFamily="18" charset="77"/>
              </a:rPr>
              <a:t>Attend Board of Trustee meetings – Last Monday of the month – open meetings</a:t>
            </a:r>
          </a:p>
        </p:txBody>
      </p:sp>
    </p:spTree>
    <p:extLst>
      <p:ext uri="{BB962C8B-B14F-4D97-AF65-F5344CB8AC3E}">
        <p14:creationId xmlns:p14="http://schemas.microsoft.com/office/powerpoint/2010/main" val="31082039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2377B-6669-5B71-B6AC-1E58CE22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4" y="294290"/>
            <a:ext cx="8713076" cy="8868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HAVE A GREAT SEMESTER!</a:t>
            </a:r>
          </a:p>
        </p:txBody>
      </p:sp>
      <p:pic>
        <p:nvPicPr>
          <p:cNvPr id="19" name="Content Placeholder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CD58B3A-FEBF-2669-B3D4-18C1887BD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9660" y="1681583"/>
            <a:ext cx="4184680" cy="4882127"/>
          </a:xfrm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1D0B-70F9-5205-7826-7A3BE4BF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QUESTIONS???</a:t>
            </a:r>
          </a:p>
        </p:txBody>
      </p:sp>
      <p:pic>
        <p:nvPicPr>
          <p:cNvPr id="7" name="Picture 6" descr="Quizzical burrowing owl looking forward">
            <a:extLst>
              <a:ext uri="{FF2B5EF4-FFF2-40B4-BE49-F238E27FC236}">
                <a16:creationId xmlns:a16="http://schemas.microsoft.com/office/drawing/2014/main" id="{03E3E397-1B74-0F59-7484-E28F744C6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1344225"/>
            <a:ext cx="6695090" cy="46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595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3F8A636-2934-3CB9-E330-ADC8ACA9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429610"/>
            <a:ext cx="8664903" cy="5998779"/>
          </a:xfrm>
        </p:spPr>
      </p:pic>
    </p:spTree>
    <p:extLst>
      <p:ext uri="{BB962C8B-B14F-4D97-AF65-F5344CB8AC3E}">
        <p14:creationId xmlns:p14="http://schemas.microsoft.com/office/powerpoint/2010/main" val="324819612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773CDA7C-6905-7FD6-441B-E51039D6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483476"/>
            <a:ext cx="8226972" cy="65952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20000"/>
                </a:solidFill>
                <a:latin typeface="Rockwell" panose="02060603020205020403" pitchFamily="18" charset="77"/>
              </a:rPr>
              <a:t>Fall 2023 General Meeting</a:t>
            </a:r>
          </a:p>
        </p:txBody>
      </p:sp>
      <p:pic>
        <p:nvPicPr>
          <p:cNvPr id="3" name="FA logo" descr="A close up of a sign&#10;&#10;Description automatically generated">
            <a:extLst>
              <a:ext uri="{FF2B5EF4-FFF2-40B4-BE49-F238E27FC236}">
                <a16:creationId xmlns:a16="http://schemas.microsoft.com/office/drawing/2014/main" id="{EB3BE6C9-82F8-47CA-B015-320040D8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28317"/>
            <a:ext cx="7010400" cy="2278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6124" y="1471448"/>
            <a:ext cx="9827172" cy="181467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990000"/>
                </a:solidFill>
                <a:latin typeface="Rockwell" panose="02060603020205020403" pitchFamily="18" charset="77"/>
              </a:rPr>
              <a:t>SOCCCD Faculty Association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19600"/>
            <a:ext cx="4495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Fall 2023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Staff Development-week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77"/>
              </a:rPr>
              <a:t>All-Faculty Meeting</a:t>
            </a:r>
          </a:p>
        </p:txBody>
      </p:sp>
      <p:pic>
        <p:nvPicPr>
          <p:cNvPr id="5" name="FA logo" descr="A close up of a sign&#10;&#10;Description automatically generated">
            <a:extLst>
              <a:ext uri="{FF2B5EF4-FFF2-40B4-BE49-F238E27FC236}">
                <a16:creationId xmlns:a16="http://schemas.microsoft.com/office/drawing/2014/main" id="{F6985255-4FF5-4C39-8E85-5FB058AC5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6028162"/>
            <a:ext cx="2252663" cy="72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33375"/>
            <a:ext cx="7715250" cy="838200"/>
          </a:xfrm>
        </p:spPr>
        <p:txBody>
          <a:bodyPr/>
          <a:lstStyle/>
          <a:p>
            <a:pPr algn="ctr" eaLnBrk="1" hangingPunct="1"/>
            <a:r>
              <a:rPr lang="en-US" sz="4400" dirty="0">
                <a:solidFill>
                  <a:srgbClr val="700000"/>
                </a:solidFill>
                <a:latin typeface="Rockwell" panose="02060603020205020403" pitchFamily="18" charset="77"/>
              </a:rPr>
              <a:t>Faculty Association Officers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524000"/>
            <a:ext cx="79438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Melanie </a:t>
            </a:r>
            <a:r>
              <a:rPr lang="en-US" sz="2800" dirty="0" err="1">
                <a:latin typeface="Rockwell" panose="02060603020205020403" pitchFamily="18" charset="77"/>
              </a:rPr>
              <a:t>Haeri</a:t>
            </a:r>
            <a:r>
              <a:rPr lang="en-US" sz="2800" dirty="0">
                <a:latin typeface="Rockwell" panose="02060603020205020403" pitchFamily="18" charset="77"/>
              </a:rPr>
              <a:t>, </a:t>
            </a:r>
            <a:r>
              <a:rPr lang="en-US" sz="2400" dirty="0">
                <a:latin typeface="Rockwell" panose="02060603020205020403" pitchFamily="18" charset="77"/>
              </a:rPr>
              <a:t>President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Robert Melendez, </a:t>
            </a:r>
            <a:r>
              <a:rPr lang="en-US" sz="2400" dirty="0">
                <a:latin typeface="Rockwell" panose="02060603020205020403" pitchFamily="18" charset="77"/>
              </a:rPr>
              <a:t>President Elect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Frank Gonzalez, </a:t>
            </a:r>
            <a:r>
              <a:rPr lang="en-US" sz="2400" dirty="0">
                <a:latin typeface="Rockwell" panose="02060603020205020403" pitchFamily="18" charset="77"/>
              </a:rPr>
              <a:t>Treasurer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Marianne Wolfe, </a:t>
            </a:r>
            <a:r>
              <a:rPr lang="en-US" sz="2400" dirty="0">
                <a:latin typeface="Rockwell" panose="02060603020205020403" pitchFamily="18" charset="77"/>
              </a:rPr>
              <a:t>Secretary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Lewis Long, </a:t>
            </a:r>
            <a:r>
              <a:rPr lang="en-US" sz="2400" dirty="0">
                <a:latin typeface="Rockwell" panose="02060603020205020403" pitchFamily="18" charset="77"/>
              </a:rPr>
              <a:t>Past President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Jenny Langrell, </a:t>
            </a:r>
            <a:r>
              <a:rPr lang="en-US" sz="2400" dirty="0">
                <a:latin typeface="Rockwell" panose="02060603020205020403" pitchFamily="18" charset="77"/>
              </a:rPr>
              <a:t>Membership Chair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latin typeface="Rockwell" panose="02060603020205020403" pitchFamily="18" charset="77"/>
              </a:rPr>
              <a:t>TBD, Part-time Faculty Chair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latin typeface="Rockwell" panose="02060603020205020403" pitchFamily="18" charset="77"/>
              </a:rPr>
              <a:t>Claire Cesareo, </a:t>
            </a:r>
            <a:r>
              <a:rPr lang="en-US" sz="2400" dirty="0">
                <a:latin typeface="Rockwell" panose="02060603020205020403" pitchFamily="18" charset="77"/>
              </a:rPr>
              <a:t>Chief Negotiator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425" y="304801"/>
            <a:ext cx="6704091" cy="838200"/>
          </a:xfrm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700000"/>
                </a:solidFill>
                <a:latin typeface="Rockwell" panose="02060603020205020403" pitchFamily="18" charset="77"/>
              </a:rPr>
              <a:t>Grievance Chairs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46906"/>
            <a:ext cx="7315200" cy="4706293"/>
          </a:xfrm>
        </p:spPr>
        <p:txBody>
          <a:bodyPr/>
          <a:lstStyle/>
          <a:p>
            <a:pPr marL="548640" indent="-411480" fontAlgn="auto">
              <a:lnSpc>
                <a:spcPct val="80000"/>
              </a:lnSpc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Rockwell" panose="02060603020205020403" pitchFamily="18" charset="77"/>
              </a:rPr>
              <a:t>IVC</a:t>
            </a:r>
          </a:p>
          <a:p>
            <a:pPr marL="870966" lvl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Kathy </a:t>
            </a:r>
            <a:r>
              <a:rPr lang="en-US" dirty="0" err="1">
                <a:latin typeface="Rockwell" panose="02060603020205020403" pitchFamily="18" charset="77"/>
                <a:ea typeface="+mn-ea"/>
                <a:cs typeface="+mn-cs"/>
              </a:rPr>
              <a:t>Schmeidler</a:t>
            </a:r>
            <a:endParaRPr lang="en-US" dirty="0">
              <a:latin typeface="Rockwell" panose="02060603020205020403" pitchFamily="18" charset="77"/>
              <a:ea typeface="+mn-ea"/>
              <a:cs typeface="+mn-cs"/>
            </a:endParaRPr>
          </a:p>
          <a:p>
            <a:pPr marL="870966" lvl="1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Bill Etter</a:t>
            </a:r>
          </a:p>
          <a:p>
            <a:pPr marL="548640" indent="-411480" fontAlgn="auto">
              <a:lnSpc>
                <a:spcPct val="80000"/>
              </a:lnSpc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Rockwell" panose="02060603020205020403" pitchFamily="18" charset="77"/>
              </a:rPr>
              <a:t>Saddleback</a:t>
            </a:r>
          </a:p>
          <a:p>
            <a:pPr marL="870966" lvl="1" fontAlgn="auto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Mark Blethen</a:t>
            </a:r>
          </a:p>
          <a:p>
            <a:pPr marL="870966" lvl="1" fontAlgn="auto">
              <a:lnSpc>
                <a:spcPct val="80000"/>
              </a:lnSpc>
              <a:spcAft>
                <a:spcPts val="18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Rockwell" panose="02060603020205020403" pitchFamily="18" charset="77"/>
                <a:ea typeface="+mn-ea"/>
                <a:cs typeface="+mn-cs"/>
              </a:rPr>
              <a:t>Bill McGuire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endParaRPr lang="en-US" sz="3200" dirty="0">
              <a:latin typeface="AvantGarde Bk B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7AAD-1E96-E86E-6073-9378DC00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25820"/>
            <a:ext cx="8121869" cy="817179"/>
          </a:xfrm>
        </p:spPr>
        <p:txBody>
          <a:bodyPr/>
          <a:lstStyle/>
          <a:p>
            <a:r>
              <a:rPr lang="en-US" sz="3600" dirty="0">
                <a:solidFill>
                  <a:srgbClr val="820000"/>
                </a:solidFill>
                <a:latin typeface="Rockwell" panose="02060603020205020403" pitchFamily="18" charset="77"/>
              </a:rPr>
              <a:t>Reps - Their Role and Importance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606E-63C7-EC63-833D-361839D3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Rockwell" panose="02060603020205020403" pitchFamily="18" charset="77"/>
              </a:rPr>
              <a:t>Elected</a:t>
            </a:r>
            <a:r>
              <a:rPr lang="en-US" sz="2000" dirty="0">
                <a:latin typeface="Rockwell" panose="02060603020205020403" pitchFamily="18" charset="77"/>
              </a:rPr>
              <a:t> position  in April 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Two-year</a:t>
            </a:r>
            <a:r>
              <a:rPr lang="en-US" sz="2000" dirty="0">
                <a:latin typeface="Rockwell" panose="02060603020205020403" pitchFamily="18" charset="77"/>
              </a:rPr>
              <a:t> term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Commitment</a:t>
            </a:r>
            <a:r>
              <a:rPr lang="en-US" sz="2000" dirty="0">
                <a:latin typeface="Rockwell" panose="02060603020205020403" pitchFamily="18" charset="77"/>
              </a:rPr>
              <a:t>: Rep Council meeting – once a month with the officers for updates and votes. First meeting – 9/11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Your representation </a:t>
            </a:r>
            <a:r>
              <a:rPr lang="en-US" sz="2000" dirty="0">
                <a:latin typeface="Rockwell" panose="02060603020205020403" pitchFamily="18" charset="77"/>
              </a:rPr>
              <a:t>on the issues!</a:t>
            </a:r>
          </a:p>
          <a:p>
            <a:r>
              <a:rPr lang="en-US" sz="2000" b="1" dirty="0">
                <a:latin typeface="Rockwell" panose="02060603020205020403" pitchFamily="18" charset="77"/>
              </a:rPr>
              <a:t>They vote !  </a:t>
            </a:r>
            <a:r>
              <a:rPr lang="en-US" sz="2000" dirty="0">
                <a:latin typeface="Rockwell" panose="02060603020205020403" pitchFamily="18" charset="77"/>
              </a:rPr>
              <a:t>Make your voices and ideas known – through your rep</a:t>
            </a:r>
          </a:p>
          <a:p>
            <a:endParaRPr lang="en-US" sz="2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25362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F073-7F41-577C-D478-6AAEE8ED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453535" cy="1162050"/>
          </a:xfrm>
        </p:spPr>
        <p:txBody>
          <a:bodyPr wrap="square" anchor="b">
            <a:noAutofit/>
          </a:bodyPr>
          <a:lstStyle/>
          <a:p>
            <a:pPr algn="ctr"/>
            <a:r>
              <a:rPr lang="en-US" sz="3600" dirty="0">
                <a:solidFill>
                  <a:srgbClr val="990000"/>
                </a:solidFill>
                <a:latin typeface="Rockwell" panose="02060603020205020403" pitchFamily="18" charset="0"/>
              </a:rPr>
              <a:t>Changes to the FA By Laws</a:t>
            </a:r>
          </a:p>
        </p:txBody>
      </p:sp>
      <p:pic>
        <p:nvPicPr>
          <p:cNvPr id="5" name="Content Placeholder 4" descr="A table of numbers and reports&#10;&#10;Description automatically generated with medium confidence">
            <a:extLst>
              <a:ext uri="{FF2B5EF4-FFF2-40B4-BE49-F238E27FC236}">
                <a16:creationId xmlns:a16="http://schemas.microsoft.com/office/drawing/2014/main" id="{A0C84350-5A48-3F7C-8B3C-D7253286F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48" y="2406873"/>
            <a:ext cx="5678487" cy="2044254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191BD3-E82C-50B0-CD89-0CD7F68C7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732" y="1546126"/>
            <a:ext cx="3008313" cy="45925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0"/>
              </a:rPr>
              <a:t>Additional division/school size level with more votes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0"/>
              </a:rPr>
              <a:t>Votes can now be apportioned as the rep sees fit, based on conversations within their school or division</a:t>
            </a:r>
          </a:p>
        </p:txBody>
      </p:sp>
    </p:spTree>
    <p:extLst>
      <p:ext uri="{BB962C8B-B14F-4D97-AF65-F5344CB8AC3E}">
        <p14:creationId xmlns:p14="http://schemas.microsoft.com/office/powerpoint/2010/main" val="323246625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29" y="1187356"/>
            <a:ext cx="7391400" cy="539737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latin typeface="Rockwell" panose="02060603020205020403" pitchFamily="18" charset="77"/>
              </a:rPr>
              <a:t>Saddleback College (Old </a:t>
            </a:r>
            <a:r>
              <a:rPr lang="en-US" sz="2400" b="1" dirty="0" err="1">
                <a:latin typeface="Rockwell" panose="02060603020205020403" pitchFamily="18" charset="77"/>
              </a:rPr>
              <a:t>Configruation</a:t>
            </a:r>
            <a:r>
              <a:rPr lang="en-US" sz="2400" b="1" dirty="0">
                <a:latin typeface="Rockwell" panose="02060603020205020403" pitchFamily="18" charset="77"/>
              </a:rPr>
              <a:t>)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Advanced Technology and Applied Science: </a:t>
            </a:r>
            <a:r>
              <a:rPr lang="en-US" sz="1600" b="1" dirty="0">
                <a:latin typeface="Rockwell" panose="02060603020205020403" pitchFamily="18" charset="77"/>
              </a:rPr>
              <a:t>Kathleen Lunetto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Business Science and Economic Workforce Development: </a:t>
            </a:r>
            <a:r>
              <a:rPr lang="en-US" sz="1600" b="1" dirty="0">
                <a:latin typeface="Rockwell" panose="02060603020205020403" pitchFamily="18" charset="77"/>
              </a:rPr>
              <a:t>Don Bowman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Brock Schermerhorn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Counseling Services: </a:t>
            </a:r>
            <a:r>
              <a:rPr lang="en-US" sz="1600" b="1" dirty="0">
                <a:latin typeface="Rockwell" panose="02060603020205020403" pitchFamily="18" charset="77"/>
              </a:rPr>
              <a:t>Paris Peck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Mike Long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Rockwell" panose="02060603020205020403" pitchFamily="18" charset="77"/>
              </a:rPr>
              <a:t>Emeritus Institute: </a:t>
            </a:r>
            <a:r>
              <a:rPr lang="en-US" sz="1600" b="1" dirty="0">
                <a:latin typeface="Rockwell" panose="02060603020205020403" pitchFamily="18" charset="77"/>
              </a:rPr>
              <a:t>Jill Ibbotson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Rockwell" panose="02060603020205020403" pitchFamily="18" charset="77"/>
              </a:rPr>
              <a:t>Fine Arts and Media Technology: </a:t>
            </a:r>
            <a:r>
              <a:rPr lang="en-US" sz="1600" b="1" dirty="0">
                <a:latin typeface="Rockwell" panose="02060603020205020403" pitchFamily="18" charset="77"/>
              </a:rPr>
              <a:t>Bill McGuire 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Health Sciences and Human Services: </a:t>
            </a:r>
            <a:r>
              <a:rPr lang="en-US" sz="1600" b="1" dirty="0">
                <a:latin typeface="Rockwell" panose="02060603020205020403" pitchFamily="18" charset="77"/>
              </a:rPr>
              <a:t>Janine O’Buchon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Loretta Niccola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latin typeface="Rockwell" panose="02060603020205020403" pitchFamily="18" charset="77"/>
              </a:rPr>
              <a:t>Kinesiology and Athletics: </a:t>
            </a:r>
            <a:r>
              <a:rPr lang="en-US" sz="1600" b="1" dirty="0">
                <a:latin typeface="Rockwell" panose="02060603020205020403" pitchFamily="18" charset="77"/>
              </a:rPr>
              <a:t>Matt Sherman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latin typeface="Rockwell" panose="02060603020205020403" pitchFamily="18" charset="77"/>
              </a:rPr>
              <a:t>Student Equity &amp; Special Programs : </a:t>
            </a:r>
            <a:r>
              <a:rPr lang="en-US" sz="1600" b="1" dirty="0">
                <a:latin typeface="Rockwell" panose="02060603020205020403" pitchFamily="18" charset="77"/>
              </a:rPr>
              <a:t>Michael Hoggatt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Liberal Arts: </a:t>
            </a:r>
            <a:r>
              <a:rPr lang="en-US" sz="1600" b="1" dirty="0">
                <a:solidFill>
                  <a:srgbClr val="C00000"/>
                </a:solidFill>
                <a:latin typeface="Rockwell" panose="02060603020205020403" pitchFamily="18" charset="77"/>
              </a:rPr>
              <a:t>Vacant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Mathematics, Science and Engineering: </a:t>
            </a:r>
            <a:r>
              <a:rPr lang="en-US" sz="1600" b="1" dirty="0">
                <a:latin typeface="Rockwell" panose="02060603020205020403" pitchFamily="18" charset="77"/>
              </a:rPr>
              <a:t>Sam Abbas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Frank Gonzalez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Online Education and Learning Resources: </a:t>
            </a:r>
            <a:r>
              <a:rPr lang="en-US" sz="1600" b="1" dirty="0">
                <a:latin typeface="Rockwell" panose="02060603020205020403" pitchFamily="18" charset="77"/>
              </a:rPr>
              <a:t>Jenny Langrell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Lydia Tamara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eaLnBrk="1" hangingPunct="1">
              <a:spcAft>
                <a:spcPts val="0"/>
              </a:spcAft>
            </a:pPr>
            <a:r>
              <a:rPr lang="en-US" sz="1600" dirty="0">
                <a:latin typeface="Rockwell" panose="02060603020205020403" pitchFamily="18" charset="77"/>
              </a:rPr>
              <a:t>Social and Behavioral Sciences: </a:t>
            </a:r>
            <a:r>
              <a:rPr lang="en-US" sz="1600" b="1" dirty="0">
                <a:latin typeface="Rockwell" panose="02060603020205020403" pitchFamily="18" charset="77"/>
              </a:rPr>
              <a:t>Allison Camelot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latin typeface="Rockwell" panose="02060603020205020403" pitchFamily="18" charset="77"/>
              </a:rPr>
              <a:t>Caroline Gee</a:t>
            </a:r>
            <a:r>
              <a:rPr lang="en-US" sz="1600" dirty="0">
                <a:latin typeface="Rockwell" panose="02060603020205020403" pitchFamily="18" charset="77"/>
              </a:rPr>
              <a:t>, alternate</a:t>
            </a:r>
          </a:p>
          <a:p>
            <a:pPr marL="800100" lvl="2" indent="0" eaLnBrk="1" hangingPunct="1">
              <a:spcBef>
                <a:spcPts val="0"/>
              </a:spcBef>
              <a:spcAft>
                <a:spcPts val="400"/>
              </a:spcAft>
              <a:buNone/>
            </a:pPr>
            <a:endParaRPr lang="en-US" sz="1600" dirty="0">
              <a:latin typeface="Rockwell" panose="02060603020205020403" pitchFamily="18" charset="77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FAB07E-24A3-40BA-91FB-0D44F1A8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29" y="171450"/>
            <a:ext cx="7007687" cy="101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BudHand" pitchFamily="2" charset="0"/>
              </a:defRPr>
            </a:lvl9pPr>
          </a:lstStyle>
          <a:p>
            <a:pPr algn="ctr" eaLnBrk="1" hangingPunct="1">
              <a:buNone/>
            </a:pPr>
            <a:r>
              <a:rPr lang="en-US" sz="4400" kern="0" dirty="0">
                <a:solidFill>
                  <a:srgbClr val="700000"/>
                </a:solidFill>
                <a:latin typeface="Rockwell" panose="02060603020205020403" pitchFamily="18" charset="77"/>
              </a:rPr>
              <a:t>Representative Council</a:t>
            </a:r>
          </a:p>
        </p:txBody>
      </p:sp>
    </p:spTree>
    <p:extLst>
      <p:ext uri="{BB962C8B-B14F-4D97-AF65-F5344CB8AC3E}">
        <p14:creationId xmlns:p14="http://schemas.microsoft.com/office/powerpoint/2010/main" val="13027558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01087573">
  <a:themeElements>
    <a:clrScheme name="0108757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087573">
      <a:majorFont>
        <a:latin typeface="BudHand"/>
        <a:ea typeface=""/>
        <a:cs typeface=""/>
      </a:majorFont>
      <a:minorFont>
        <a:latin typeface="Bud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0108757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8757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87573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01087573</Template>
  <TotalTime>4990</TotalTime>
  <Words>832</Words>
  <Application>Microsoft Office PowerPoint</Application>
  <PresentationFormat>On-screen Show (4:3)</PresentationFormat>
  <Paragraphs>117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AvantGarde Bk BT</vt:lpstr>
      <vt:lpstr>Courier New</vt:lpstr>
      <vt:lpstr>Arial</vt:lpstr>
      <vt:lpstr>American Typewriter</vt:lpstr>
      <vt:lpstr>Rockwell</vt:lpstr>
      <vt:lpstr>BudHand</vt:lpstr>
      <vt:lpstr>01087573</vt:lpstr>
      <vt:lpstr>Welcome! Fall 2023</vt:lpstr>
      <vt:lpstr>PowerPoint Presentation</vt:lpstr>
      <vt:lpstr>Fall 2023 General Meeting</vt:lpstr>
      <vt:lpstr>SOCCCD Faculty Association</vt:lpstr>
      <vt:lpstr>Faculty Association Officers</vt:lpstr>
      <vt:lpstr>Grievance Chairs</vt:lpstr>
      <vt:lpstr>Reps - Their Role and Importance </vt:lpstr>
      <vt:lpstr>Changes to the FA By Laws</vt:lpstr>
      <vt:lpstr>PowerPoint Presentation</vt:lpstr>
      <vt:lpstr>PowerPoint Presentation</vt:lpstr>
      <vt:lpstr>PowerPoint Presentation</vt:lpstr>
      <vt:lpstr>PowerPoint Presentation</vt:lpstr>
      <vt:lpstr>No Rep OR New Division or Configuration ???</vt:lpstr>
      <vt:lpstr>GUEST SPEAKER: PATRICIA RUCKER</vt:lpstr>
      <vt:lpstr>Negotiations Update Claire Cesareo</vt:lpstr>
      <vt:lpstr>KEEP IN TOUCH!</vt:lpstr>
      <vt:lpstr>HAVE A GREAT SEMESTER!</vt:lpstr>
      <vt:lpstr>QUESTIONS???</vt:lpstr>
    </vt:vector>
  </TitlesOfParts>
  <Company>Irvine Valley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</dc:creator>
  <cp:lastModifiedBy>Marianne Wolfe</cp:lastModifiedBy>
  <cp:revision>352</cp:revision>
  <dcterms:created xsi:type="dcterms:W3CDTF">2004-11-05T03:32:54Z</dcterms:created>
  <dcterms:modified xsi:type="dcterms:W3CDTF">2023-08-14T14:29:50Z</dcterms:modified>
</cp:coreProperties>
</file>