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tif" ContentType="image/tiff"/>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7" r:id="rId1"/>
  </p:sldMasterIdLst>
  <p:notesMasterIdLst>
    <p:notesMasterId r:id="rId31"/>
  </p:notesMasterIdLst>
  <p:handoutMasterIdLst>
    <p:handoutMasterId r:id="rId32"/>
  </p:handoutMasterIdLst>
  <p:sldIdLst>
    <p:sldId id="294" r:id="rId2"/>
    <p:sldId id="256" r:id="rId3"/>
    <p:sldId id="257" r:id="rId4"/>
    <p:sldId id="264" r:id="rId5"/>
    <p:sldId id="260" r:id="rId6"/>
    <p:sldId id="295" r:id="rId7"/>
    <p:sldId id="296" r:id="rId8"/>
    <p:sldId id="269" r:id="rId9"/>
    <p:sldId id="272" r:id="rId10"/>
    <p:sldId id="288" r:id="rId11"/>
    <p:sldId id="273" r:id="rId12"/>
    <p:sldId id="279" r:id="rId13"/>
    <p:sldId id="289" r:id="rId14"/>
    <p:sldId id="290" r:id="rId15"/>
    <p:sldId id="261" r:id="rId16"/>
    <p:sldId id="291" r:id="rId17"/>
    <p:sldId id="265" r:id="rId18"/>
    <p:sldId id="266" r:id="rId19"/>
    <p:sldId id="274" r:id="rId20"/>
    <p:sldId id="277" r:id="rId21"/>
    <p:sldId id="268" r:id="rId22"/>
    <p:sldId id="284" r:id="rId23"/>
    <p:sldId id="281" r:id="rId24"/>
    <p:sldId id="286" r:id="rId25"/>
    <p:sldId id="282" r:id="rId26"/>
    <p:sldId id="287" r:id="rId27"/>
    <p:sldId id="283" r:id="rId28"/>
    <p:sldId id="278" r:id="rId29"/>
    <p:sldId id="267"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0000"/>
    <a:srgbClr val="800000"/>
    <a:srgbClr val="FF0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40" autoAdjust="0"/>
    <p:restoredTop sz="94689"/>
  </p:normalViewPr>
  <p:slideViewPr>
    <p:cSldViewPr snapToGrid="0">
      <p:cViewPr varScale="1">
        <p:scale>
          <a:sx n="108" d="100"/>
          <a:sy n="108" d="100"/>
        </p:scale>
        <p:origin x="1578" y="102"/>
      </p:cViewPr>
      <p:guideLst>
        <p:guide orient="horz" pos="2160"/>
        <p:guide pos="2880"/>
      </p:guideLst>
    </p:cSldViewPr>
  </p:slideViewPr>
  <p:notesTextViewPr>
    <p:cViewPr>
      <p:scale>
        <a:sx n="100" d="100"/>
        <a:sy n="100" d="100"/>
      </p:scale>
      <p:origin x="0" y="0"/>
    </p:cViewPr>
  </p:notesText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B82FFE7-9AD0-43BF-9981-0A7423E63A74}" type="datetimeFigureOut">
              <a:rPr lang="en-US" smtClean="0"/>
              <a:t>8/18/2023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431A942-5AE8-4872-ACC3-D6B66920D7AF}" type="slidenum">
              <a:rPr lang="en-US" smtClean="0"/>
              <a:t>‹#›</a:t>
            </a:fld>
            <a:endParaRPr lang="en-US"/>
          </a:p>
        </p:txBody>
      </p:sp>
    </p:spTree>
    <p:extLst>
      <p:ext uri="{BB962C8B-B14F-4D97-AF65-F5344CB8AC3E}">
        <p14:creationId xmlns:p14="http://schemas.microsoft.com/office/powerpoint/2010/main" val="175319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6EAF8FA4-965F-4C62-A310-E6A7A038D586}" type="datetimeFigureOut">
              <a:rPr lang="en-US"/>
              <a:pPr>
                <a:defRPr/>
              </a:pPr>
              <a:t>8/18/2023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51CF4E2-8B87-4C76-A79F-BA63BD6B5F15}" type="slidenum">
              <a:rPr lang="en-US"/>
              <a:pPr>
                <a:defRPr/>
              </a:pPr>
              <a:t>‹#›</a:t>
            </a:fld>
            <a:endParaRPr lang="en-US"/>
          </a:p>
        </p:txBody>
      </p:sp>
    </p:spTree>
    <p:extLst>
      <p:ext uri="{BB962C8B-B14F-4D97-AF65-F5344CB8AC3E}">
        <p14:creationId xmlns:p14="http://schemas.microsoft.com/office/powerpoint/2010/main" val="35891381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t>Explain why it’s not bad to be a part of a labor union.</a:t>
            </a:r>
          </a:p>
        </p:txBody>
      </p:sp>
      <p:sp>
        <p:nvSpPr>
          <p:cNvPr id="194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B2F1C7B5-6D53-4D0C-B145-A76A661FA6CC}" type="slidenum">
              <a:rPr lang="en-US" smtClean="0"/>
              <a:pPr fontAlgn="base">
                <a:spcBef>
                  <a:spcPct val="0"/>
                </a:spcBef>
                <a:spcAft>
                  <a:spcPct val="0"/>
                </a:spcAft>
                <a:defRPr/>
              </a:pPr>
              <a:t>3</a:t>
            </a:fld>
            <a:endParaRPr lang="en-US"/>
          </a:p>
        </p:txBody>
      </p:sp>
    </p:spTree>
    <p:extLst>
      <p:ext uri="{BB962C8B-B14F-4D97-AF65-F5344CB8AC3E}">
        <p14:creationId xmlns:p14="http://schemas.microsoft.com/office/powerpoint/2010/main" val="2990822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194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B2F1C7B5-6D53-4D0C-B145-A76A661FA6CC}" type="slidenum">
              <a:rPr lang="en-US" smtClean="0"/>
              <a:pPr fontAlgn="base">
                <a:spcBef>
                  <a:spcPct val="0"/>
                </a:spcBef>
                <a:spcAft>
                  <a:spcPct val="0"/>
                </a:spcAft>
                <a:defRPr/>
              </a:pPr>
              <a:t>6</a:t>
            </a:fld>
            <a:endParaRPr lang="en-US"/>
          </a:p>
        </p:txBody>
      </p:sp>
    </p:spTree>
    <p:extLst>
      <p:ext uri="{BB962C8B-B14F-4D97-AF65-F5344CB8AC3E}">
        <p14:creationId xmlns:p14="http://schemas.microsoft.com/office/powerpoint/2010/main" val="1034056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194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B2F1C7B5-6D53-4D0C-B145-A76A661FA6CC}" type="slidenum">
              <a:rPr lang="en-US" smtClean="0"/>
              <a:pPr fontAlgn="base">
                <a:spcBef>
                  <a:spcPct val="0"/>
                </a:spcBef>
                <a:spcAft>
                  <a:spcPct val="0"/>
                </a:spcAft>
                <a:defRPr/>
              </a:pPr>
              <a:t>7</a:t>
            </a:fld>
            <a:endParaRPr lang="en-US"/>
          </a:p>
        </p:txBody>
      </p:sp>
    </p:spTree>
    <p:extLst>
      <p:ext uri="{BB962C8B-B14F-4D97-AF65-F5344CB8AC3E}">
        <p14:creationId xmlns:p14="http://schemas.microsoft.com/office/powerpoint/2010/main" val="2842597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t>Explain why it’s not bad to be a part of a labor union.</a:t>
            </a:r>
          </a:p>
        </p:txBody>
      </p:sp>
      <p:sp>
        <p:nvSpPr>
          <p:cNvPr id="204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333F287-B499-4049-A2D4-8A00851F4AE4}" type="slidenum">
              <a:rPr lang="en-US" smtClean="0"/>
              <a:pPr fontAlgn="base">
                <a:spcBef>
                  <a:spcPct val="0"/>
                </a:spcBef>
                <a:spcAft>
                  <a:spcPct val="0"/>
                </a:spcAft>
                <a:defRPr/>
              </a:pPr>
              <a:t>8</a:t>
            </a:fld>
            <a:endParaRPr lang="en-US"/>
          </a:p>
        </p:txBody>
      </p:sp>
    </p:spTree>
    <p:extLst>
      <p:ext uri="{BB962C8B-B14F-4D97-AF65-F5344CB8AC3E}">
        <p14:creationId xmlns:p14="http://schemas.microsoft.com/office/powerpoint/2010/main" val="1990375455"/>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62E76876-FD1C-48AF-A842-E3CF48ADDCA7}" type="datetimeFigureOut">
              <a:rPr lang="en-US" smtClean="0"/>
              <a:pPr>
                <a:defRPr/>
              </a:pPr>
              <a:t>8/18/2023</a:t>
            </a:fld>
            <a:endParaRPr lang="en-US"/>
          </a:p>
        </p:txBody>
      </p:sp>
      <p:sp>
        <p:nvSpPr>
          <p:cNvPr id="5" name="Footer Placeholder 4"/>
          <p:cNvSpPr>
            <a:spLocks noGrp="1"/>
          </p:cNvSpPr>
          <p:nvPr>
            <p:ph type="ftr" sz="quarter" idx="11"/>
          </p:nvPr>
        </p:nvSpPr>
        <p:spPr>
          <a:xfrm>
            <a:off x="812805" y="6272785"/>
            <a:ext cx="4745736" cy="365125"/>
          </a:xfrm>
        </p:spPr>
        <p:txBody>
          <a:bodyPr/>
          <a:lstStyle/>
          <a:p>
            <a:pPr>
              <a:defRPr/>
            </a:pPr>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pPr>
              <a:defRPr/>
            </a:pPr>
            <a:fld id="{FE45AEA9-F6CA-4EC2-9829-8D9F99B7444B}" type="slidenum">
              <a:rPr lang="en-US" smtClean="0"/>
              <a:pPr>
                <a:defRPr/>
              </a:pPr>
              <a:t>‹#›</a:t>
            </a:fld>
            <a:endParaRPr lang="en-US"/>
          </a:p>
        </p:txBody>
      </p:sp>
    </p:spTree>
    <p:extLst>
      <p:ext uri="{BB962C8B-B14F-4D97-AF65-F5344CB8AC3E}">
        <p14:creationId xmlns:p14="http://schemas.microsoft.com/office/powerpoint/2010/main" val="769423599"/>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A0590769-B24C-4F08-A6C7-050B13668151}" type="datetimeFigureOut">
              <a:rPr lang="en-US" smtClean="0"/>
              <a:pPr>
                <a:defRPr/>
              </a:pPr>
              <a:t>8/18/2023</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12B3856-F511-4178-99CE-5CDC603D5A47}" type="slidenum">
              <a:rPr lang="en-US" smtClean="0"/>
              <a:pPr>
                <a:defRPr/>
              </a:pPr>
              <a:t>‹#›</a:t>
            </a:fld>
            <a:endParaRPr lang="en-US"/>
          </a:p>
        </p:txBody>
      </p:sp>
    </p:spTree>
    <p:extLst>
      <p:ext uri="{BB962C8B-B14F-4D97-AF65-F5344CB8AC3E}">
        <p14:creationId xmlns:p14="http://schemas.microsoft.com/office/powerpoint/2010/main" val="3592425450"/>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DE89BC8E-50C1-420C-A1D6-352D57EB2FC4}" type="datetimeFigureOut">
              <a:rPr lang="en-US" smtClean="0"/>
              <a:pPr>
                <a:defRPr/>
              </a:pPr>
              <a:t>8/18/2023</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7DDFB93B-671D-4142-8AD9-EBDD0A4052D0}" type="slidenum">
              <a:rPr lang="en-US" smtClean="0"/>
              <a:pPr>
                <a:defRPr/>
              </a:pPr>
              <a:t>‹#›</a:t>
            </a:fld>
            <a:endParaRPr lang="en-US"/>
          </a:p>
        </p:txBody>
      </p:sp>
    </p:spTree>
    <p:extLst>
      <p:ext uri="{BB962C8B-B14F-4D97-AF65-F5344CB8AC3E}">
        <p14:creationId xmlns:p14="http://schemas.microsoft.com/office/powerpoint/2010/main" val="384704673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9E5B58F8-78F6-46CD-8F7A-6C2D288004FE}" type="datetimeFigureOut">
              <a:rPr lang="en-US" smtClean="0"/>
              <a:pPr>
                <a:defRPr/>
              </a:pPr>
              <a:t>8/18/2023</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7DDEFF14-3C0F-4A4F-B92D-9DF10DD547A3}" type="slidenum">
              <a:rPr lang="en-US" smtClean="0"/>
              <a:pPr>
                <a:defRPr/>
              </a:pPr>
              <a:t>‹#›</a:t>
            </a:fld>
            <a:endParaRPr lang="en-US"/>
          </a:p>
        </p:txBody>
      </p:sp>
    </p:spTree>
    <p:extLst>
      <p:ext uri="{BB962C8B-B14F-4D97-AF65-F5344CB8AC3E}">
        <p14:creationId xmlns:p14="http://schemas.microsoft.com/office/powerpoint/2010/main" val="80822040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pPr>
              <a:defRPr/>
            </a:pPr>
            <a:fld id="{471C94CA-2859-48F7-AE4E-C808A1D07554}" type="datetimeFigureOut">
              <a:rPr lang="en-US" smtClean="0"/>
              <a:pPr>
                <a:defRPr/>
              </a:pPr>
              <a:t>8/18/2023</a:t>
            </a:fld>
            <a:endParaRPr lang="en-US"/>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pPr>
              <a:defRPr/>
            </a:pPr>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pPr>
              <a:defRPr/>
            </a:pPr>
            <a:fld id="{22D740B5-8DFA-4150-AFC7-77412CBA7E36}" type="slidenum">
              <a:rPr lang="en-US" smtClean="0"/>
              <a:pPr>
                <a:defRPr/>
              </a:pPr>
              <a:t>‹#›</a:t>
            </a:fld>
            <a:endParaRPr lang="en-US"/>
          </a:p>
        </p:txBody>
      </p:sp>
    </p:spTree>
    <p:extLst>
      <p:ext uri="{BB962C8B-B14F-4D97-AF65-F5344CB8AC3E}">
        <p14:creationId xmlns:p14="http://schemas.microsoft.com/office/powerpoint/2010/main" val="1442321301"/>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493F66B4-BF3F-4B56-A208-85404A0ED65E}" type="datetimeFigureOut">
              <a:rPr lang="en-US" smtClean="0"/>
              <a:pPr>
                <a:defRPr/>
              </a:pPr>
              <a:t>8/18/2023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083ABD5-0135-411C-ADC6-0B53CF288F99}" type="slidenum">
              <a:rPr lang="en-US" smtClean="0"/>
              <a:pPr>
                <a:defRPr/>
              </a:pPr>
              <a:t>‹#›</a:t>
            </a:fld>
            <a:endParaRPr lang="en-US"/>
          </a:p>
        </p:txBody>
      </p:sp>
    </p:spTree>
    <p:extLst>
      <p:ext uri="{BB962C8B-B14F-4D97-AF65-F5344CB8AC3E}">
        <p14:creationId xmlns:p14="http://schemas.microsoft.com/office/powerpoint/2010/main" val="410258919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549E3C8A-518E-4A9E-8C12-65FF231D8EE6}" type="datetimeFigureOut">
              <a:rPr lang="en-US" smtClean="0"/>
              <a:pPr>
                <a:defRPr/>
              </a:pPr>
              <a:t>8/18/2023</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8EA6127D-D833-46F2-AC2B-1F906B43EF08}" type="slidenum">
              <a:rPr lang="en-US" smtClean="0"/>
              <a:pPr>
                <a:defRPr/>
              </a:pPr>
              <a:t>‹#›</a:t>
            </a:fld>
            <a:endParaRPr lang="en-US"/>
          </a:p>
        </p:txBody>
      </p:sp>
    </p:spTree>
    <p:extLst>
      <p:ext uri="{BB962C8B-B14F-4D97-AF65-F5344CB8AC3E}">
        <p14:creationId xmlns:p14="http://schemas.microsoft.com/office/powerpoint/2010/main" val="162987216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pPr>
              <a:defRPr/>
            </a:pPr>
            <a:fld id="{98CBAFA7-7706-466B-8518-21F6C538695B}" type="datetimeFigureOut">
              <a:rPr lang="en-US" smtClean="0"/>
              <a:pPr>
                <a:defRPr/>
              </a:pPr>
              <a:t>8/18/2023</a:t>
            </a:fld>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pPr>
              <a:defRPr/>
            </a:pPr>
            <a:endParaRPr lang="en-US"/>
          </a:p>
        </p:txBody>
      </p:sp>
      <p:sp>
        <p:nvSpPr>
          <p:cNvPr id="5" name="Slide Number Placeholder 4"/>
          <p:cNvSpPr>
            <a:spLocks noGrp="1"/>
          </p:cNvSpPr>
          <p:nvPr>
            <p:ph type="sldNum" sz="quarter" idx="12"/>
          </p:nvPr>
        </p:nvSpPr>
        <p:spPr/>
        <p:txBody>
          <a:bodyPr/>
          <a:lstStyle/>
          <a:p>
            <a:pPr>
              <a:defRPr/>
            </a:pPr>
            <a:fld id="{5B0C2504-D420-441F-A721-1F106D7A647F}" type="slidenum">
              <a:rPr lang="en-US" smtClean="0"/>
              <a:pPr>
                <a:defRPr/>
              </a:pPr>
              <a:t>‹#›</a:t>
            </a:fld>
            <a:endParaRPr lang="en-US"/>
          </a:p>
        </p:txBody>
      </p:sp>
    </p:spTree>
    <p:extLst>
      <p:ext uri="{BB962C8B-B14F-4D97-AF65-F5344CB8AC3E}">
        <p14:creationId xmlns:p14="http://schemas.microsoft.com/office/powerpoint/2010/main" val="1482298419"/>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F1EA403-F26A-4C17-A3E1-2A8E74C3D9C9}" type="datetimeFigureOut">
              <a:rPr lang="en-US" smtClean="0"/>
              <a:pPr>
                <a:defRPr/>
              </a:pPr>
              <a:t>8/18/2023</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C67D1F5-4D84-4D3B-94AD-2948FD26773D}" type="slidenum">
              <a:rPr lang="en-US" smtClean="0"/>
              <a:pPr>
                <a:defRPr/>
              </a:pPr>
              <a:t>‹#›</a:t>
            </a:fld>
            <a:endParaRPr lang="en-US"/>
          </a:p>
        </p:txBody>
      </p:sp>
    </p:spTree>
    <p:extLst>
      <p:ext uri="{BB962C8B-B14F-4D97-AF65-F5344CB8AC3E}">
        <p14:creationId xmlns:p14="http://schemas.microsoft.com/office/powerpoint/2010/main" val="331075615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pPr>
              <a:defRPr/>
            </a:pPr>
            <a:fld id="{D65FB37C-0283-425F-B5E4-39B2277942EA}" type="datetimeFigureOut">
              <a:rPr lang="en-US" smtClean="0"/>
              <a:pPr>
                <a:defRPr/>
              </a:pPr>
              <a:t>8/18/2023</a:t>
            </a:fld>
            <a:endParaRPr lang="en-US"/>
          </a:p>
        </p:txBody>
      </p:sp>
      <p:sp>
        <p:nvSpPr>
          <p:cNvPr id="10" name="Footer Placeholder 9"/>
          <p:cNvSpPr>
            <a:spLocks noGrp="1"/>
          </p:cNvSpPr>
          <p:nvPr>
            <p:ph type="ftr" sz="quarter" idx="11"/>
          </p:nvPr>
        </p:nvSpPr>
        <p:spPr/>
        <p:txBody>
          <a:bodyPr/>
          <a:lstStyle/>
          <a:p>
            <a:pPr>
              <a:defRPr/>
            </a:pPr>
            <a:endParaRPr lang="en-US"/>
          </a:p>
        </p:txBody>
      </p:sp>
      <p:sp>
        <p:nvSpPr>
          <p:cNvPr id="11" name="Slide Number Placeholder 10"/>
          <p:cNvSpPr>
            <a:spLocks noGrp="1"/>
          </p:cNvSpPr>
          <p:nvPr>
            <p:ph type="sldNum" sz="quarter" idx="12"/>
          </p:nvPr>
        </p:nvSpPr>
        <p:spPr/>
        <p:txBody>
          <a:bodyPr/>
          <a:lstStyle/>
          <a:p>
            <a:pPr>
              <a:defRPr/>
            </a:pPr>
            <a:fld id="{DB3F2DBB-4489-4ADA-A9C7-57C633A63861}" type="slidenum">
              <a:rPr lang="en-US" smtClean="0"/>
              <a:pPr>
                <a:defRPr/>
              </a:pPr>
              <a:t>‹#›</a:t>
            </a:fld>
            <a:endParaRPr lang="en-US"/>
          </a:p>
        </p:txBody>
      </p:sp>
    </p:spTree>
    <p:extLst>
      <p:ext uri="{BB962C8B-B14F-4D97-AF65-F5344CB8AC3E}">
        <p14:creationId xmlns:p14="http://schemas.microsoft.com/office/powerpoint/2010/main" val="4229944827"/>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pPr>
              <a:defRPr/>
            </a:pPr>
            <a:fld id="{5F1F181F-BD53-44EB-8032-E9924C74BB9E}" type="datetimeFigureOut">
              <a:rPr lang="en-US" smtClean="0"/>
              <a:pPr>
                <a:defRPr/>
              </a:pPr>
              <a:t>8/18/2023</a:t>
            </a:fld>
            <a:endParaRPr lang="en-US"/>
          </a:p>
        </p:txBody>
      </p:sp>
      <p:sp>
        <p:nvSpPr>
          <p:cNvPr id="10" name="Slide Number Placeholder 9"/>
          <p:cNvSpPr>
            <a:spLocks noGrp="1"/>
          </p:cNvSpPr>
          <p:nvPr>
            <p:ph type="sldNum" sz="quarter" idx="12"/>
          </p:nvPr>
        </p:nvSpPr>
        <p:spPr/>
        <p:txBody>
          <a:bodyPr/>
          <a:lstStyle/>
          <a:p>
            <a:pPr>
              <a:defRPr/>
            </a:pPr>
            <a:fld id="{AD0D09DF-799C-4113-AE15-58C5DDFC29A6}" type="slidenum">
              <a:rPr lang="en-US" smtClean="0"/>
              <a:pPr>
                <a:defRPr/>
              </a:pPr>
              <a:t>‹#›</a:t>
            </a:fld>
            <a:endParaRPr lang="en-US"/>
          </a:p>
        </p:txBody>
      </p:sp>
    </p:spTree>
    <p:extLst>
      <p:ext uri="{BB962C8B-B14F-4D97-AF65-F5344CB8AC3E}">
        <p14:creationId xmlns:p14="http://schemas.microsoft.com/office/powerpoint/2010/main" val="1983196512"/>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pPr>
              <a:defRPr/>
            </a:pPr>
            <a:fld id="{4AC78863-2137-49FF-8864-31FEF8CBFC5F}" type="datetimeFigureOut">
              <a:rPr lang="en-US" smtClean="0"/>
              <a:pPr>
                <a:defRPr/>
              </a:pPr>
              <a:t>8/18/2023</a:t>
            </a:fld>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pPr>
              <a:defRPr/>
            </a:pPr>
            <a:endParaRPr 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pPr>
              <a:defRPr/>
            </a:pPr>
            <a:fld id="{3F9683F9-EEEC-409A-ABBF-5D7CA0B30483}" type="slidenum">
              <a:rPr lang="en-US" smtClean="0"/>
              <a:pPr>
                <a:defRPr/>
              </a:pPr>
              <a:t>‹#›</a:t>
            </a:fld>
            <a:endParaRPr lang="en-US"/>
          </a:p>
        </p:txBody>
      </p:sp>
    </p:spTree>
    <p:extLst>
      <p:ext uri="{BB962C8B-B14F-4D97-AF65-F5344CB8AC3E}">
        <p14:creationId xmlns:p14="http://schemas.microsoft.com/office/powerpoint/2010/main" val="655889569"/>
      </p:ext>
    </p:extLst>
  </p:cSld>
  <p:clrMap bg1="lt1" tx1="dk1" bg2="lt2" tx2="dk2" accent1="accent1" accent2="accent2" accent3="accent3" accent4="accent4" accent5="accent5" accent6="accent6" hlink="hlink" folHlink="folHlink"/>
  <p:sldLayoutIdLst>
    <p:sldLayoutId id="2147484098" r:id="rId1"/>
    <p:sldLayoutId id="2147484099" r:id="rId2"/>
    <p:sldLayoutId id="2147484100" r:id="rId3"/>
    <p:sldLayoutId id="2147484101" r:id="rId4"/>
    <p:sldLayoutId id="2147484102" r:id="rId5"/>
    <p:sldLayoutId id="2147484103" r:id="rId6"/>
    <p:sldLayoutId id="2147484104" r:id="rId7"/>
    <p:sldLayoutId id="2147484105" r:id="rId8"/>
    <p:sldLayoutId id="2147484106" r:id="rId9"/>
    <p:sldLayoutId id="2147484107" r:id="rId10"/>
    <p:sldLayoutId id="2147484108" r:id="rId11"/>
  </p:sldLayoutIdLst>
  <p:transition>
    <p:fade/>
  </p:transition>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t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t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5C0000"/>
        </a:solidFill>
        <a:effectLst/>
      </p:bgPr>
    </p:bg>
    <p:spTree>
      <p:nvGrpSpPr>
        <p:cNvPr id="1" name=""/>
        <p:cNvGrpSpPr/>
        <p:nvPr/>
      </p:nvGrpSpPr>
      <p:grpSpPr>
        <a:xfrm>
          <a:off x="0" y="0"/>
          <a:ext cx="0" cy="0"/>
          <a:chOff x="0" y="0"/>
          <a:chExt cx="0" cy="0"/>
        </a:xfrm>
      </p:grpSpPr>
      <p:pic>
        <p:nvPicPr>
          <p:cNvPr id="3" name="Picture 2" descr="A close up of a sign&#10;&#10;Description automatically generated">
            <a:extLst>
              <a:ext uri="{FF2B5EF4-FFF2-40B4-BE49-F238E27FC236}">
                <a16:creationId xmlns:a16="http://schemas.microsoft.com/office/drawing/2014/main" id="{7C52A715-60D2-4A3D-A258-FC588D6396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6337" y="2328862"/>
            <a:ext cx="6791325" cy="2200275"/>
          </a:xfrm>
          <a:prstGeom prst="rect">
            <a:avLst/>
          </a:prstGeom>
        </p:spPr>
      </p:pic>
    </p:spTree>
    <p:extLst>
      <p:ext uri="{BB962C8B-B14F-4D97-AF65-F5344CB8AC3E}">
        <p14:creationId xmlns:p14="http://schemas.microsoft.com/office/powerpoint/2010/main" val="1898447146"/>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256032"/>
            <a:ext cx="7772400" cy="1006238"/>
          </a:xfrm>
        </p:spPr>
        <p:txBody>
          <a:bodyPr/>
          <a:lstStyle/>
          <a:p>
            <a:r>
              <a:rPr lang="en-US" dirty="0"/>
              <a:t>Grievance Chairs</a:t>
            </a:r>
          </a:p>
        </p:txBody>
      </p:sp>
      <p:sp>
        <p:nvSpPr>
          <p:cNvPr id="2" name="Content Placeholder 1"/>
          <p:cNvSpPr>
            <a:spLocks noGrp="1"/>
          </p:cNvSpPr>
          <p:nvPr>
            <p:ph idx="1"/>
          </p:nvPr>
        </p:nvSpPr>
        <p:spPr/>
        <p:txBody>
          <a:bodyPr/>
          <a:lstStyle/>
          <a:p>
            <a:pPr marL="548640" indent="-411480" fontAlgn="auto">
              <a:lnSpc>
                <a:spcPct val="80000"/>
              </a:lnSpc>
              <a:spcAft>
                <a:spcPts val="1800"/>
              </a:spcAft>
              <a:buSzPct val="100000"/>
              <a:buFont typeface="Courier New" panose="02070309020205020404" pitchFamily="49" charset="0"/>
              <a:buChar char="o"/>
              <a:defRPr/>
            </a:pPr>
            <a:r>
              <a:rPr lang="en-US" sz="3200" dirty="0"/>
              <a:t>Irvine Valley College</a:t>
            </a:r>
          </a:p>
          <a:p>
            <a:pPr marL="870966" lvl="1" indent="-285750">
              <a:lnSpc>
                <a:spcPct val="80000"/>
              </a:lnSpc>
              <a:spcAft>
                <a:spcPts val="1800"/>
              </a:spcAft>
              <a:buClr>
                <a:schemeClr val="accent1"/>
              </a:buClr>
              <a:buSzPct val="90000"/>
              <a:buFont typeface="Arial" panose="020B0604020202020204" pitchFamily="34" charset="0"/>
              <a:buChar char="•"/>
              <a:defRPr/>
            </a:pPr>
            <a:r>
              <a:rPr lang="en-US" sz="2800" dirty="0"/>
              <a:t>Kathy Schmeidler</a:t>
            </a:r>
          </a:p>
          <a:p>
            <a:pPr marL="870966" lvl="1" indent="-285750">
              <a:lnSpc>
                <a:spcPct val="80000"/>
              </a:lnSpc>
              <a:spcAft>
                <a:spcPts val="1800"/>
              </a:spcAft>
              <a:buClr>
                <a:schemeClr val="accent1"/>
              </a:buClr>
              <a:buSzPct val="90000"/>
              <a:buFont typeface="Arial" panose="020B0604020202020204" pitchFamily="34" charset="0"/>
              <a:buChar char="•"/>
              <a:defRPr/>
            </a:pPr>
            <a:r>
              <a:rPr lang="en-US" sz="2800" dirty="0"/>
              <a:t>Bill </a:t>
            </a:r>
            <a:r>
              <a:rPr lang="en-US" sz="2800" dirty="0" err="1"/>
              <a:t>Etter</a:t>
            </a:r>
            <a:r>
              <a:rPr lang="en-US" sz="2800" dirty="0"/>
              <a:t> </a:t>
            </a:r>
          </a:p>
          <a:p>
            <a:pPr marL="548640" indent="-411480" fontAlgn="auto">
              <a:lnSpc>
                <a:spcPct val="80000"/>
              </a:lnSpc>
              <a:spcAft>
                <a:spcPts val="1800"/>
              </a:spcAft>
              <a:buSzPct val="100000"/>
              <a:buFont typeface="Courier New" panose="02070309020205020404" pitchFamily="49" charset="0"/>
              <a:buChar char="o"/>
              <a:defRPr/>
            </a:pPr>
            <a:r>
              <a:rPr lang="en-US" sz="3200" dirty="0"/>
              <a:t>Saddleback College</a:t>
            </a:r>
          </a:p>
          <a:p>
            <a:pPr marL="870966" lvl="1" indent="-285750" fontAlgn="auto">
              <a:lnSpc>
                <a:spcPct val="80000"/>
              </a:lnSpc>
              <a:spcAft>
                <a:spcPts val="1800"/>
              </a:spcAft>
              <a:buClr>
                <a:schemeClr val="accent1"/>
              </a:buClr>
              <a:buSzPct val="90000"/>
              <a:buFont typeface="Arial" panose="020B0604020202020204" pitchFamily="34" charset="0"/>
              <a:buChar char="•"/>
              <a:defRPr/>
            </a:pPr>
            <a:r>
              <a:rPr lang="en-US" sz="2800" dirty="0"/>
              <a:t>Bill McGuire</a:t>
            </a:r>
          </a:p>
          <a:p>
            <a:pPr marL="870966" lvl="1" indent="-285750" fontAlgn="auto">
              <a:lnSpc>
                <a:spcPct val="80000"/>
              </a:lnSpc>
              <a:spcAft>
                <a:spcPts val="1800"/>
              </a:spcAft>
              <a:buClr>
                <a:schemeClr val="accent1"/>
              </a:buClr>
              <a:buSzPct val="90000"/>
              <a:buFont typeface="Arial" panose="020B0604020202020204" pitchFamily="34" charset="0"/>
              <a:buChar char="•"/>
              <a:defRPr/>
            </a:pPr>
            <a:r>
              <a:rPr lang="en-US" sz="2800" dirty="0"/>
              <a:t>Mark Blethen</a:t>
            </a:r>
          </a:p>
          <a:p>
            <a:pPr marL="44450" indent="0">
              <a:buNone/>
            </a:pPr>
            <a:endParaRPr lang="en-US" dirty="0"/>
          </a:p>
        </p:txBody>
      </p:sp>
    </p:spTree>
    <p:extLst>
      <p:ext uri="{BB962C8B-B14F-4D97-AF65-F5344CB8AC3E}">
        <p14:creationId xmlns:p14="http://schemas.microsoft.com/office/powerpoint/2010/main" val="244960312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fade">
                                      <p:cBhvr>
                                        <p:cTn id="20" dur="500"/>
                                        <p:tgtEl>
                                          <p:spTgt spid="2">
                                            <p:txEl>
                                              <p:pRg st="3" end="3"/>
                                            </p:txEl>
                                          </p:spTgt>
                                        </p:tgtEl>
                                      </p:cBhvr>
                                    </p:animEffect>
                                  </p:childTnLst>
                                </p:cTn>
                              </p:par>
                            </p:childTnLst>
                          </p:cTn>
                        </p:par>
                        <p:par>
                          <p:cTn id="21" fill="hold">
                            <p:stCondLst>
                              <p:cond delay="500"/>
                            </p:stCondLst>
                            <p:childTnLst>
                              <p:par>
                                <p:cTn id="22" presetID="10" presetClass="entr" presetSubtype="0" fill="hold" nodeType="after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fade">
                                      <p:cBhvr>
                                        <p:cTn id="24" dur="500"/>
                                        <p:tgtEl>
                                          <p:spTgt spid="2">
                                            <p:txEl>
                                              <p:pRg st="4" end="4"/>
                                            </p:txEl>
                                          </p:spTgt>
                                        </p:tgtEl>
                                      </p:cBhvr>
                                    </p:animEffect>
                                  </p:childTnLst>
                                </p:cTn>
                              </p:par>
                            </p:childTnLst>
                          </p:cTn>
                        </p:par>
                        <p:par>
                          <p:cTn id="25" fill="hold">
                            <p:stCondLst>
                              <p:cond delay="1000"/>
                            </p:stCondLst>
                            <p:childTnLst>
                              <p:par>
                                <p:cTn id="26" presetID="10" presetClass="entr" presetSubtype="0" fill="hold" nodeType="after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216276"/>
            <a:ext cx="7772400" cy="1609344"/>
          </a:xfrm>
        </p:spPr>
        <p:txBody>
          <a:bodyPr/>
          <a:lstStyle/>
          <a:p>
            <a:r>
              <a:rPr lang="en-US" dirty="0"/>
              <a:t>Other positions within the organization</a:t>
            </a:r>
          </a:p>
        </p:txBody>
      </p:sp>
      <p:sp>
        <p:nvSpPr>
          <p:cNvPr id="2" name="Content Placeholder 1"/>
          <p:cNvSpPr>
            <a:spLocks noGrp="1"/>
          </p:cNvSpPr>
          <p:nvPr>
            <p:ph idx="1"/>
          </p:nvPr>
        </p:nvSpPr>
        <p:spPr/>
        <p:txBody>
          <a:bodyPr/>
          <a:lstStyle/>
          <a:p>
            <a:pPr marL="548640" indent="-411480">
              <a:lnSpc>
                <a:spcPct val="80000"/>
              </a:lnSpc>
              <a:spcBef>
                <a:spcPts val="0"/>
              </a:spcBef>
              <a:spcAft>
                <a:spcPts val="1800"/>
              </a:spcAft>
              <a:buSzPct val="100000"/>
              <a:buFont typeface="Courier New" panose="02070309020205020404" pitchFamily="49" charset="0"/>
              <a:buChar char="o"/>
              <a:defRPr/>
            </a:pPr>
            <a:r>
              <a:rPr lang="en-US" sz="2400" dirty="0"/>
              <a:t>Maddie Hernandez, administrative assistant</a:t>
            </a:r>
          </a:p>
          <a:p>
            <a:pPr marL="548640" indent="-411480">
              <a:lnSpc>
                <a:spcPct val="80000"/>
              </a:lnSpc>
              <a:spcBef>
                <a:spcPts val="0"/>
              </a:spcBef>
              <a:spcAft>
                <a:spcPts val="1800"/>
              </a:spcAft>
              <a:buSzPct val="100000"/>
              <a:buFont typeface="Courier New" panose="02070309020205020404" pitchFamily="49" charset="0"/>
              <a:buChar char="o"/>
              <a:defRPr/>
            </a:pPr>
            <a:r>
              <a:rPr lang="en-US" sz="2400" dirty="0"/>
              <a:t>Representative Council Representatives</a:t>
            </a:r>
          </a:p>
          <a:p>
            <a:pPr marL="548640" indent="-411480">
              <a:lnSpc>
                <a:spcPct val="80000"/>
              </a:lnSpc>
              <a:spcBef>
                <a:spcPts val="0"/>
              </a:spcBef>
              <a:spcAft>
                <a:spcPts val="1800"/>
              </a:spcAft>
              <a:buSzPct val="100000"/>
              <a:buFont typeface="Courier New" panose="02070309020205020404" pitchFamily="49" charset="0"/>
              <a:buChar char="o"/>
              <a:defRPr/>
            </a:pPr>
            <a:r>
              <a:rPr lang="en-US" sz="2400" dirty="0"/>
              <a:t>Political Action Committee Representatives </a:t>
            </a:r>
          </a:p>
          <a:p>
            <a:endParaRPr lang="en-US" dirty="0"/>
          </a:p>
        </p:txBody>
      </p:sp>
    </p:spTree>
    <p:extLst>
      <p:ext uri="{BB962C8B-B14F-4D97-AF65-F5344CB8AC3E}">
        <p14:creationId xmlns:p14="http://schemas.microsoft.com/office/powerpoint/2010/main" val="360307517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Faculty Association Dues</a:t>
            </a:r>
            <a:br>
              <a:rPr lang="en-US" dirty="0"/>
            </a:br>
            <a:r>
              <a:rPr lang="en-US" dirty="0"/>
              <a:t>2023-2024</a:t>
            </a:r>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564358877"/>
              </p:ext>
            </p:extLst>
          </p:nvPr>
        </p:nvGraphicFramePr>
        <p:xfrm>
          <a:off x="685800" y="2682240"/>
          <a:ext cx="7848600" cy="2194560"/>
        </p:xfrm>
        <a:graphic>
          <a:graphicData uri="http://schemas.openxmlformats.org/drawingml/2006/table">
            <a:tbl>
              <a:tblPr firstRow="1" firstCol="1" lastRow="1" bandRow="1">
                <a:tableStyleId>{5C22544A-7EE6-4342-B048-85BDC9FD1C3A}</a:tableStyleId>
              </a:tblPr>
              <a:tblGrid>
                <a:gridCol w="2616200">
                  <a:extLst>
                    <a:ext uri="{9D8B030D-6E8A-4147-A177-3AD203B41FA5}">
                      <a16:colId xmlns:a16="http://schemas.microsoft.com/office/drawing/2014/main" val="20000"/>
                    </a:ext>
                  </a:extLst>
                </a:gridCol>
                <a:gridCol w="2616200">
                  <a:extLst>
                    <a:ext uri="{9D8B030D-6E8A-4147-A177-3AD203B41FA5}">
                      <a16:colId xmlns:a16="http://schemas.microsoft.com/office/drawing/2014/main" val="20001"/>
                    </a:ext>
                  </a:extLst>
                </a:gridCol>
                <a:gridCol w="2616200">
                  <a:extLst>
                    <a:ext uri="{9D8B030D-6E8A-4147-A177-3AD203B41FA5}">
                      <a16:colId xmlns:a16="http://schemas.microsoft.com/office/drawing/2014/main" val="20002"/>
                    </a:ext>
                  </a:extLst>
                </a:gridCol>
              </a:tblGrid>
              <a:tr h="234406">
                <a:tc>
                  <a:txBody>
                    <a:bodyPr/>
                    <a:lstStyle/>
                    <a:p>
                      <a:endParaRPr lang="en-US" dirty="0"/>
                    </a:p>
                  </a:txBody>
                  <a:tcPr/>
                </a:tc>
                <a:tc>
                  <a:txBody>
                    <a:bodyPr/>
                    <a:lstStyle/>
                    <a:p>
                      <a:pPr algn="ctr"/>
                      <a:r>
                        <a:rPr lang="en-US" dirty="0"/>
                        <a:t>Annual</a:t>
                      </a:r>
                    </a:p>
                  </a:txBody>
                  <a:tcPr/>
                </a:tc>
                <a:tc>
                  <a:txBody>
                    <a:bodyPr/>
                    <a:lstStyle/>
                    <a:p>
                      <a:pPr algn="ctr"/>
                      <a:r>
                        <a:rPr lang="en-US" dirty="0"/>
                        <a:t>Monthly</a:t>
                      </a:r>
                    </a:p>
                  </a:txBody>
                  <a:tcPr/>
                </a:tc>
                <a:extLst>
                  <a:ext uri="{0D108BD9-81ED-4DB2-BD59-A6C34878D82A}">
                    <a16:rowId xmlns:a16="http://schemas.microsoft.com/office/drawing/2014/main" val="10000"/>
                  </a:ext>
                </a:extLst>
              </a:tr>
              <a:tr h="234406">
                <a:tc>
                  <a:txBody>
                    <a:bodyPr/>
                    <a:lstStyle/>
                    <a:p>
                      <a:r>
                        <a:rPr lang="en-US" dirty="0"/>
                        <a:t>SOCCCDFA</a:t>
                      </a:r>
                    </a:p>
                  </a:txBody>
                  <a:tcPr/>
                </a:tc>
                <a:tc>
                  <a:txBody>
                    <a:bodyPr/>
                    <a:lstStyle/>
                    <a:p>
                      <a:pPr algn="r"/>
                      <a:r>
                        <a:rPr lang="en-US" dirty="0"/>
                        <a:t>$250.00</a:t>
                      </a:r>
                    </a:p>
                  </a:txBody>
                  <a:tcPr/>
                </a:tc>
                <a:tc>
                  <a:txBody>
                    <a:bodyPr/>
                    <a:lstStyle/>
                    <a:p>
                      <a:pPr algn="r"/>
                      <a:r>
                        <a:rPr lang="en-US" dirty="0"/>
                        <a:t>$25.00</a:t>
                      </a:r>
                    </a:p>
                  </a:txBody>
                  <a:tcPr/>
                </a:tc>
                <a:extLst>
                  <a:ext uri="{0D108BD9-81ED-4DB2-BD59-A6C34878D82A}">
                    <a16:rowId xmlns:a16="http://schemas.microsoft.com/office/drawing/2014/main" val="10001"/>
                  </a:ext>
                </a:extLst>
              </a:tr>
              <a:tr h="234406">
                <a:tc>
                  <a:txBody>
                    <a:bodyPr/>
                    <a:lstStyle/>
                    <a:p>
                      <a:r>
                        <a:rPr lang="en-US" dirty="0"/>
                        <a:t>CCA</a:t>
                      </a:r>
                    </a:p>
                  </a:txBody>
                  <a:tcPr/>
                </a:tc>
                <a:tc>
                  <a:txBody>
                    <a:bodyPr/>
                    <a:lstStyle/>
                    <a:p>
                      <a:pPr algn="r"/>
                      <a:r>
                        <a:rPr lang="en-US" dirty="0"/>
                        <a:t>$99.00</a:t>
                      </a:r>
                    </a:p>
                  </a:txBody>
                  <a:tcPr/>
                </a:tc>
                <a:tc>
                  <a:txBody>
                    <a:bodyPr/>
                    <a:lstStyle/>
                    <a:p>
                      <a:pPr algn="r"/>
                      <a:r>
                        <a:rPr lang="en-US" dirty="0"/>
                        <a:t>$9.90</a:t>
                      </a:r>
                    </a:p>
                  </a:txBody>
                  <a:tcPr/>
                </a:tc>
                <a:extLst>
                  <a:ext uri="{0D108BD9-81ED-4DB2-BD59-A6C34878D82A}">
                    <a16:rowId xmlns:a16="http://schemas.microsoft.com/office/drawing/2014/main" val="10002"/>
                  </a:ext>
                </a:extLst>
              </a:tr>
              <a:tr h="234406">
                <a:tc>
                  <a:txBody>
                    <a:bodyPr/>
                    <a:lstStyle/>
                    <a:p>
                      <a:r>
                        <a:rPr lang="en-US" dirty="0"/>
                        <a:t>CTA</a:t>
                      </a:r>
                    </a:p>
                  </a:txBody>
                  <a:tcPr/>
                </a:tc>
                <a:tc>
                  <a:txBody>
                    <a:bodyPr/>
                    <a:lstStyle/>
                    <a:p>
                      <a:pPr algn="r"/>
                      <a:r>
                        <a:rPr lang="en-US" dirty="0"/>
                        <a:t>$786.00</a:t>
                      </a:r>
                    </a:p>
                  </a:txBody>
                  <a:tcPr/>
                </a:tc>
                <a:tc>
                  <a:txBody>
                    <a:bodyPr/>
                    <a:lstStyle/>
                    <a:p>
                      <a:pPr algn="r"/>
                      <a:r>
                        <a:rPr lang="en-US" dirty="0"/>
                        <a:t>$78.60</a:t>
                      </a:r>
                    </a:p>
                  </a:txBody>
                  <a:tcPr/>
                </a:tc>
                <a:extLst>
                  <a:ext uri="{0D108BD9-81ED-4DB2-BD59-A6C34878D82A}">
                    <a16:rowId xmlns:a16="http://schemas.microsoft.com/office/drawing/2014/main" val="10003"/>
                  </a:ext>
                </a:extLst>
              </a:tr>
              <a:tr h="234406">
                <a:tc>
                  <a:txBody>
                    <a:bodyPr/>
                    <a:lstStyle/>
                    <a:p>
                      <a:r>
                        <a:rPr lang="en-US" dirty="0"/>
                        <a:t>NEA</a:t>
                      </a:r>
                    </a:p>
                  </a:txBody>
                  <a:tcPr/>
                </a:tc>
                <a:tc>
                  <a:txBody>
                    <a:bodyPr/>
                    <a:lstStyle/>
                    <a:p>
                      <a:pPr algn="r"/>
                      <a:r>
                        <a:rPr lang="en-US" dirty="0"/>
                        <a:t>$208.00</a:t>
                      </a:r>
                    </a:p>
                  </a:txBody>
                  <a:tcPr/>
                </a:tc>
                <a:tc>
                  <a:txBody>
                    <a:bodyPr/>
                    <a:lstStyle/>
                    <a:p>
                      <a:pPr algn="r"/>
                      <a:r>
                        <a:rPr lang="en-US" dirty="0"/>
                        <a:t>$20.80</a:t>
                      </a:r>
                    </a:p>
                  </a:txBody>
                  <a:tcPr/>
                </a:tc>
                <a:extLst>
                  <a:ext uri="{0D108BD9-81ED-4DB2-BD59-A6C34878D82A}">
                    <a16:rowId xmlns:a16="http://schemas.microsoft.com/office/drawing/2014/main" val="10004"/>
                  </a:ext>
                </a:extLst>
              </a:tr>
              <a:tr h="234406">
                <a:tc>
                  <a:txBody>
                    <a:bodyPr/>
                    <a:lstStyle/>
                    <a:p>
                      <a:r>
                        <a:rPr lang="en-US" dirty="0"/>
                        <a:t>TOTAL</a:t>
                      </a:r>
                    </a:p>
                  </a:txBody>
                  <a:tcPr/>
                </a:tc>
                <a:tc>
                  <a:txBody>
                    <a:bodyPr/>
                    <a:lstStyle/>
                    <a:p>
                      <a:pPr algn="r"/>
                      <a:r>
                        <a:rPr lang="en-US" dirty="0"/>
                        <a:t>$1343.00</a:t>
                      </a:r>
                    </a:p>
                  </a:txBody>
                  <a:tcPr/>
                </a:tc>
                <a:tc>
                  <a:txBody>
                    <a:bodyPr/>
                    <a:lstStyle/>
                    <a:p>
                      <a:pPr algn="r"/>
                      <a:r>
                        <a:rPr lang="en-US" dirty="0"/>
                        <a:t>$134.30</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610943800"/>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759BE22-C3F8-4625-9876-43212F5F82A0}"/>
              </a:ext>
            </a:extLst>
          </p:cNvPr>
          <p:cNvSpPr>
            <a:spLocks noGrp="1"/>
          </p:cNvSpPr>
          <p:nvPr>
            <p:ph type="title"/>
          </p:nvPr>
        </p:nvSpPr>
        <p:spPr/>
        <p:txBody>
          <a:bodyPr/>
          <a:lstStyle/>
          <a:p>
            <a:r>
              <a:rPr lang="en-US" dirty="0"/>
              <a:t>Benefits of Membership</a:t>
            </a:r>
          </a:p>
        </p:txBody>
      </p:sp>
      <p:pic>
        <p:nvPicPr>
          <p:cNvPr id="5" name="Picture 4">
            <a:extLst>
              <a:ext uri="{FF2B5EF4-FFF2-40B4-BE49-F238E27FC236}">
                <a16:creationId xmlns:a16="http://schemas.microsoft.com/office/drawing/2014/main" id="{528AE443-9816-4FF0-8E04-C25289EA2ED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3117" y="5791200"/>
            <a:ext cx="1449883" cy="734983"/>
          </a:xfrm>
          <a:prstGeom prst="rect">
            <a:avLst/>
          </a:prstGeom>
        </p:spPr>
      </p:pic>
    </p:spTree>
    <p:extLst>
      <p:ext uri="{BB962C8B-B14F-4D97-AF65-F5344CB8AC3E}">
        <p14:creationId xmlns:p14="http://schemas.microsoft.com/office/powerpoint/2010/main" val="4167835426"/>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9F17BCB-25E4-4F4E-8937-21D07DE1B309}"/>
              </a:ext>
            </a:extLst>
          </p:cNvPr>
          <p:cNvSpPr>
            <a:spLocks noGrp="1"/>
          </p:cNvSpPr>
          <p:nvPr>
            <p:ph type="title"/>
          </p:nvPr>
        </p:nvSpPr>
        <p:spPr>
          <a:xfrm>
            <a:off x="685800" y="162803"/>
            <a:ext cx="7772400" cy="1045994"/>
          </a:xfrm>
        </p:spPr>
        <p:txBody>
          <a:bodyPr/>
          <a:lstStyle/>
          <a:p>
            <a:r>
              <a:rPr lang="en-US" dirty="0"/>
              <a:t>Why Join Your Faculty Association?</a:t>
            </a:r>
          </a:p>
        </p:txBody>
      </p:sp>
      <p:sp>
        <p:nvSpPr>
          <p:cNvPr id="2" name="Content Placeholder 1">
            <a:extLst>
              <a:ext uri="{FF2B5EF4-FFF2-40B4-BE49-F238E27FC236}">
                <a16:creationId xmlns:a16="http://schemas.microsoft.com/office/drawing/2014/main" id="{16F2C52D-1809-41DC-B9F5-3261B04C17C4}"/>
              </a:ext>
            </a:extLst>
          </p:cNvPr>
          <p:cNvSpPr>
            <a:spLocks noGrp="1"/>
          </p:cNvSpPr>
          <p:nvPr>
            <p:ph idx="1"/>
          </p:nvPr>
        </p:nvSpPr>
        <p:spPr>
          <a:xfrm>
            <a:off x="377687" y="2121408"/>
            <a:ext cx="8080513" cy="4050792"/>
          </a:xfrm>
        </p:spPr>
        <p:txBody>
          <a:bodyPr/>
          <a:lstStyle/>
          <a:p>
            <a:pPr marL="548640" indent="-411480">
              <a:lnSpc>
                <a:spcPct val="80000"/>
              </a:lnSpc>
              <a:spcBef>
                <a:spcPts val="0"/>
              </a:spcBef>
              <a:spcAft>
                <a:spcPts val="1800"/>
              </a:spcAft>
              <a:buSzPct val="100000"/>
              <a:buFont typeface="Courier New" panose="02070309020205020404" pitchFamily="49" charset="0"/>
              <a:buChar char="o"/>
              <a:defRPr/>
            </a:pPr>
            <a:r>
              <a:rPr lang="en-US" sz="2400" dirty="0"/>
              <a:t>Vote in your representatives and the officers of the association</a:t>
            </a:r>
          </a:p>
          <a:p>
            <a:pPr marL="548640" indent="-411480">
              <a:lnSpc>
                <a:spcPct val="80000"/>
              </a:lnSpc>
              <a:spcBef>
                <a:spcPts val="0"/>
              </a:spcBef>
              <a:spcAft>
                <a:spcPts val="1800"/>
              </a:spcAft>
              <a:buSzPct val="100000"/>
              <a:buFont typeface="Courier New" panose="02070309020205020404" pitchFamily="49" charset="0"/>
              <a:buChar char="o"/>
              <a:defRPr/>
            </a:pPr>
            <a:r>
              <a:rPr lang="en-US" sz="2400" dirty="0"/>
              <a:t>Vote for the negotiated contract</a:t>
            </a:r>
          </a:p>
          <a:p>
            <a:pPr marL="548640" indent="-411480">
              <a:lnSpc>
                <a:spcPct val="80000"/>
              </a:lnSpc>
              <a:spcBef>
                <a:spcPts val="0"/>
              </a:spcBef>
              <a:spcAft>
                <a:spcPts val="1800"/>
              </a:spcAft>
              <a:buSzPct val="100000"/>
              <a:buFont typeface="Courier New" panose="02070309020205020404" pitchFamily="49" charset="0"/>
              <a:buChar char="o"/>
              <a:defRPr/>
            </a:pPr>
            <a:r>
              <a:rPr lang="en-US" sz="2400" dirty="0"/>
              <a:t>Legal representation from CTA, if necessary</a:t>
            </a:r>
          </a:p>
          <a:p>
            <a:pPr marL="44450" indent="0">
              <a:buNone/>
            </a:pPr>
            <a:endParaRPr lang="en-US" dirty="0"/>
          </a:p>
        </p:txBody>
      </p:sp>
    </p:spTree>
    <p:extLst>
      <p:ext uri="{BB962C8B-B14F-4D97-AF65-F5344CB8AC3E}">
        <p14:creationId xmlns:p14="http://schemas.microsoft.com/office/powerpoint/2010/main" val="381055138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68966"/>
            <a:ext cx="7772400" cy="1609344"/>
          </a:xfrm>
        </p:spPr>
        <p:txBody>
          <a:bodyPr>
            <a:normAutofit/>
          </a:bodyPr>
          <a:lstStyle/>
          <a:p>
            <a:pPr fontAlgn="auto">
              <a:spcAft>
                <a:spcPts val="0"/>
              </a:spcAft>
              <a:defRPr/>
            </a:pPr>
            <a:r>
              <a:rPr lang="en-US" dirty="0"/>
              <a:t>What are the benefits of CCA, CTA, </a:t>
            </a:r>
            <a:br>
              <a:rPr lang="en-US" dirty="0"/>
            </a:br>
            <a:r>
              <a:rPr lang="en-US" dirty="0"/>
              <a:t>and  NEA?</a:t>
            </a:r>
          </a:p>
        </p:txBody>
      </p:sp>
      <p:sp>
        <p:nvSpPr>
          <p:cNvPr id="3" name="Content Placeholder 2"/>
          <p:cNvSpPr>
            <a:spLocks noGrp="1"/>
          </p:cNvSpPr>
          <p:nvPr>
            <p:ph idx="1"/>
          </p:nvPr>
        </p:nvSpPr>
        <p:spPr>
          <a:xfrm>
            <a:off x="685800" y="1778311"/>
            <a:ext cx="7772400" cy="4910724"/>
          </a:xfrm>
        </p:spPr>
        <p:txBody>
          <a:bodyPr>
            <a:normAutofit fontScale="70000" lnSpcReduction="20000"/>
          </a:bodyPr>
          <a:lstStyle/>
          <a:p>
            <a:pPr marL="548640" indent="-411480">
              <a:lnSpc>
                <a:spcPct val="100000"/>
              </a:lnSpc>
              <a:spcBef>
                <a:spcPts val="0"/>
              </a:spcBef>
              <a:spcAft>
                <a:spcPts val="1800"/>
              </a:spcAft>
              <a:buSzPct val="100000"/>
              <a:buFont typeface="Courier New" panose="02070309020205020404" pitchFamily="49" charset="0"/>
              <a:buChar char="o"/>
              <a:defRPr/>
            </a:pPr>
            <a:r>
              <a:rPr lang="en-US" sz="3400" dirty="0"/>
              <a:t>Insurance and benefits for local chapters and members, including—</a:t>
            </a:r>
          </a:p>
          <a:p>
            <a:pPr marL="870966" lvl="1" indent="-285750" fontAlgn="auto">
              <a:lnSpc>
                <a:spcPct val="100000"/>
              </a:lnSpc>
              <a:spcAft>
                <a:spcPts val="1800"/>
              </a:spcAft>
              <a:buClr>
                <a:schemeClr val="accent1"/>
              </a:buClr>
              <a:buSzPct val="90000"/>
              <a:buFont typeface="Arial" panose="020B0604020202020204" pitchFamily="34" charset="0"/>
              <a:buChar char="•"/>
              <a:defRPr/>
            </a:pPr>
            <a:r>
              <a:rPr lang="en-US" sz="3300" dirty="0"/>
              <a:t>NEA life insurance</a:t>
            </a:r>
          </a:p>
          <a:p>
            <a:pPr marL="870966" lvl="1" indent="-285750" fontAlgn="auto">
              <a:lnSpc>
                <a:spcPct val="100000"/>
              </a:lnSpc>
              <a:spcAft>
                <a:spcPts val="1800"/>
              </a:spcAft>
              <a:buClr>
                <a:schemeClr val="accent1"/>
              </a:buClr>
              <a:buSzPct val="90000"/>
              <a:buFont typeface="Arial" panose="020B0604020202020204" pitchFamily="34" charset="0"/>
              <a:buChar char="•"/>
              <a:defRPr/>
            </a:pPr>
            <a:r>
              <a:rPr lang="en-US" sz="3300" dirty="0"/>
              <a:t>$1 million liability insurance</a:t>
            </a:r>
          </a:p>
          <a:p>
            <a:pPr marL="870966" lvl="1" indent="-285750" fontAlgn="auto">
              <a:lnSpc>
                <a:spcPct val="100000"/>
              </a:lnSpc>
              <a:spcAft>
                <a:spcPts val="1800"/>
              </a:spcAft>
              <a:buClr>
                <a:schemeClr val="accent1"/>
              </a:buClr>
              <a:buSzPct val="90000"/>
              <a:buFont typeface="Arial" panose="020B0604020202020204" pitchFamily="34" charset="0"/>
              <a:buChar char="•"/>
              <a:defRPr/>
            </a:pPr>
            <a:r>
              <a:rPr lang="en-US" sz="3300" dirty="0"/>
              <a:t>available CTA life, auto and home insurance plans</a:t>
            </a:r>
          </a:p>
          <a:p>
            <a:pPr marL="548640" indent="-411480" fontAlgn="auto">
              <a:lnSpc>
                <a:spcPct val="100000"/>
              </a:lnSpc>
              <a:spcBef>
                <a:spcPts val="0"/>
              </a:spcBef>
              <a:spcAft>
                <a:spcPts val="1800"/>
              </a:spcAft>
              <a:buSzPct val="100000"/>
              <a:buFont typeface="Courier New" panose="02070309020205020404" pitchFamily="49" charset="0"/>
              <a:buChar char="o"/>
              <a:defRPr/>
            </a:pPr>
            <a:r>
              <a:rPr lang="en-US" sz="3400" dirty="0"/>
              <a:t>Discount programs</a:t>
            </a:r>
          </a:p>
          <a:p>
            <a:pPr marL="548640" indent="-411480" fontAlgn="auto">
              <a:lnSpc>
                <a:spcPct val="100000"/>
              </a:lnSpc>
              <a:spcBef>
                <a:spcPts val="0"/>
              </a:spcBef>
              <a:spcAft>
                <a:spcPts val="1800"/>
              </a:spcAft>
              <a:buSzPct val="100000"/>
              <a:buFont typeface="Courier New" panose="02070309020205020404" pitchFamily="49" charset="0"/>
              <a:buChar char="o"/>
              <a:defRPr/>
            </a:pPr>
            <a:r>
              <a:rPr lang="en-US" sz="3400" dirty="0"/>
              <a:t>Funding and grants for local activities</a:t>
            </a:r>
          </a:p>
          <a:p>
            <a:pPr marL="548640" indent="-411480" fontAlgn="auto">
              <a:lnSpc>
                <a:spcPct val="100000"/>
              </a:lnSpc>
              <a:spcBef>
                <a:spcPts val="0"/>
              </a:spcBef>
              <a:spcAft>
                <a:spcPts val="1800"/>
              </a:spcAft>
              <a:buSzPct val="100000"/>
              <a:buFont typeface="Courier New" panose="02070309020205020404" pitchFamily="49" charset="0"/>
              <a:buChar char="o"/>
              <a:defRPr/>
            </a:pPr>
            <a:r>
              <a:rPr lang="en-US" sz="3400" dirty="0"/>
              <a:t>Educational grants and scholarships for members and dependents</a:t>
            </a:r>
          </a:p>
          <a:p>
            <a:pPr marL="548640" indent="-411480" fontAlgn="auto">
              <a:lnSpc>
                <a:spcPct val="100000"/>
              </a:lnSpc>
              <a:spcBef>
                <a:spcPts val="0"/>
              </a:spcBef>
              <a:spcAft>
                <a:spcPts val="1800"/>
              </a:spcAft>
              <a:buSzPct val="100000"/>
              <a:buFont typeface="Courier New" panose="02070309020205020404" pitchFamily="49" charset="0"/>
              <a:buChar char="o"/>
              <a:defRPr/>
            </a:pPr>
            <a:r>
              <a:rPr lang="en-US" sz="3400" dirty="0"/>
              <a:t>Disaster Relief Fund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nodeType="afterGroup">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nodeType="afterGroup">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500"/>
                                        <p:tgtEl>
                                          <p:spTgt spid="3">
                                            <p:txEl>
                                              <p:pRg st="6" end="6"/>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D5B3846-4761-4D06-B785-699CB13F702A}"/>
              </a:ext>
            </a:extLst>
          </p:cNvPr>
          <p:cNvSpPr>
            <a:spLocks noGrp="1"/>
          </p:cNvSpPr>
          <p:nvPr>
            <p:ph type="title"/>
          </p:nvPr>
        </p:nvSpPr>
        <p:spPr/>
        <p:txBody>
          <a:bodyPr/>
          <a:lstStyle/>
          <a:p>
            <a:r>
              <a:rPr lang="en-US" dirty="0"/>
              <a:t>Faculty Association Organization</a:t>
            </a:r>
          </a:p>
        </p:txBody>
      </p:sp>
      <p:pic>
        <p:nvPicPr>
          <p:cNvPr id="5" name="Picture 4">
            <a:extLst>
              <a:ext uri="{FF2B5EF4-FFF2-40B4-BE49-F238E27FC236}">
                <a16:creationId xmlns:a16="http://schemas.microsoft.com/office/drawing/2014/main" id="{C5E477E4-4A3E-41F4-A6E4-6067E7522C9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3117" y="5791200"/>
            <a:ext cx="1449883" cy="734983"/>
          </a:xfrm>
          <a:prstGeom prst="rect">
            <a:avLst/>
          </a:prstGeom>
        </p:spPr>
      </p:pic>
    </p:spTree>
    <p:extLst>
      <p:ext uri="{BB962C8B-B14F-4D97-AF65-F5344CB8AC3E}">
        <p14:creationId xmlns:p14="http://schemas.microsoft.com/office/powerpoint/2010/main" val="1279326746"/>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55423"/>
            <a:ext cx="7772400" cy="757759"/>
          </a:xfrm>
        </p:spPr>
        <p:txBody>
          <a:bodyPr>
            <a:normAutofit/>
          </a:bodyPr>
          <a:lstStyle/>
          <a:p>
            <a:pPr fontAlgn="auto">
              <a:spcAft>
                <a:spcPts val="0"/>
              </a:spcAft>
              <a:defRPr/>
            </a:pPr>
            <a:r>
              <a:rPr lang="en-US" dirty="0"/>
              <a:t>The Representative council</a:t>
            </a:r>
          </a:p>
        </p:txBody>
      </p:sp>
      <p:sp>
        <p:nvSpPr>
          <p:cNvPr id="3" name="Content Placeholder 2"/>
          <p:cNvSpPr>
            <a:spLocks noGrp="1"/>
          </p:cNvSpPr>
          <p:nvPr>
            <p:ph idx="1"/>
          </p:nvPr>
        </p:nvSpPr>
        <p:spPr>
          <a:xfrm>
            <a:off x="304800" y="1232452"/>
            <a:ext cx="8407400" cy="5549348"/>
          </a:xfrm>
        </p:spPr>
        <p:txBody>
          <a:bodyPr>
            <a:normAutofit fontScale="32500" lnSpcReduction="20000"/>
          </a:bodyPr>
          <a:lstStyle/>
          <a:p>
            <a:pPr marL="548640" indent="-411480" fontAlgn="auto">
              <a:lnSpc>
                <a:spcPct val="120000"/>
              </a:lnSpc>
              <a:spcBef>
                <a:spcPts val="0"/>
              </a:spcBef>
              <a:spcAft>
                <a:spcPts val="1200"/>
              </a:spcAft>
              <a:buSzPct val="100000"/>
              <a:buFont typeface="Courier New" panose="02070309020205020404" pitchFamily="49" charset="0"/>
              <a:buChar char="o"/>
              <a:defRPr/>
            </a:pPr>
            <a:r>
              <a:rPr lang="en-US" sz="6000" dirty="0"/>
              <a:t>elected representatives from each division or school and from the part-time membership</a:t>
            </a:r>
          </a:p>
          <a:p>
            <a:pPr marL="548640" indent="-411480" fontAlgn="auto">
              <a:lnSpc>
                <a:spcPct val="120000"/>
              </a:lnSpc>
              <a:spcBef>
                <a:spcPts val="0"/>
              </a:spcBef>
              <a:spcAft>
                <a:spcPts val="1200"/>
              </a:spcAft>
              <a:buSzPct val="100000"/>
              <a:buFont typeface="Courier New" panose="02070309020205020404" pitchFamily="49" charset="0"/>
              <a:buChar char="o"/>
              <a:defRPr/>
            </a:pPr>
            <a:r>
              <a:rPr lang="en-US" sz="6000" dirty="0"/>
              <a:t>meets monthly (first Monday)</a:t>
            </a:r>
          </a:p>
          <a:p>
            <a:pPr marL="548640" indent="-411480" fontAlgn="auto">
              <a:lnSpc>
                <a:spcPct val="120000"/>
              </a:lnSpc>
              <a:spcBef>
                <a:spcPts val="0"/>
              </a:spcBef>
              <a:spcAft>
                <a:spcPts val="1200"/>
              </a:spcAft>
              <a:buSzPct val="100000"/>
              <a:buFont typeface="Courier New" panose="02070309020205020404" pitchFamily="49" charset="0"/>
              <a:buChar char="o"/>
              <a:defRPr/>
            </a:pPr>
            <a:r>
              <a:rPr lang="en-US" sz="6000" dirty="0"/>
              <a:t>duties include:</a:t>
            </a:r>
          </a:p>
          <a:p>
            <a:pPr marL="870966" lvl="1" indent="-285750">
              <a:lnSpc>
                <a:spcPct val="120000"/>
              </a:lnSpc>
              <a:spcAft>
                <a:spcPts val="1200"/>
              </a:spcAft>
              <a:buClr>
                <a:schemeClr val="accent1"/>
              </a:buClr>
              <a:buSzPct val="90000"/>
              <a:buFont typeface="Arial" panose="020B0604020202020204" pitchFamily="34" charset="0"/>
              <a:buChar char="•"/>
              <a:defRPr/>
            </a:pPr>
            <a:r>
              <a:rPr lang="en-US" sz="4900" dirty="0"/>
              <a:t>establishing policies and objectives</a:t>
            </a:r>
          </a:p>
          <a:p>
            <a:pPr marL="870966" lvl="1" indent="-285750">
              <a:lnSpc>
                <a:spcPct val="120000"/>
              </a:lnSpc>
              <a:spcAft>
                <a:spcPts val="1200"/>
              </a:spcAft>
              <a:buClr>
                <a:schemeClr val="accent1"/>
              </a:buClr>
              <a:buSzPct val="90000"/>
              <a:buFont typeface="Arial" panose="020B0604020202020204" pitchFamily="34" charset="0"/>
              <a:buChar char="•"/>
              <a:defRPr/>
            </a:pPr>
            <a:r>
              <a:rPr lang="en-US" sz="4900" dirty="0"/>
              <a:t>adopting the annual budget</a:t>
            </a:r>
          </a:p>
          <a:p>
            <a:pPr marL="870966" lvl="1" indent="-285750">
              <a:lnSpc>
                <a:spcPct val="120000"/>
              </a:lnSpc>
              <a:spcAft>
                <a:spcPts val="1200"/>
              </a:spcAft>
              <a:buClr>
                <a:schemeClr val="accent1"/>
              </a:buClr>
              <a:buSzPct val="90000"/>
              <a:buFont typeface="Arial" panose="020B0604020202020204" pitchFamily="34" charset="0"/>
              <a:buChar char="•"/>
              <a:defRPr/>
            </a:pPr>
            <a:r>
              <a:rPr lang="en-US" sz="4900" dirty="0"/>
              <a:t>directing the bargaining activities and grievance processing, subject to the Executive Committee</a:t>
            </a:r>
          </a:p>
          <a:p>
            <a:pPr marL="870966" lvl="1" indent="-285750">
              <a:lnSpc>
                <a:spcPct val="120000"/>
              </a:lnSpc>
              <a:spcAft>
                <a:spcPts val="1200"/>
              </a:spcAft>
              <a:buClr>
                <a:schemeClr val="accent1"/>
              </a:buClr>
              <a:buSzPct val="90000"/>
              <a:buFont typeface="Arial" panose="020B0604020202020204" pitchFamily="34" charset="0"/>
              <a:buChar char="•"/>
              <a:defRPr/>
            </a:pPr>
            <a:r>
              <a:rPr lang="en-US" sz="4900" dirty="0"/>
              <a:t>approving Committee and Bargaining Team appointments</a:t>
            </a:r>
          </a:p>
          <a:p>
            <a:pPr marL="870966" lvl="1" indent="-285750">
              <a:lnSpc>
                <a:spcPct val="120000"/>
              </a:lnSpc>
              <a:spcAft>
                <a:spcPts val="1200"/>
              </a:spcAft>
              <a:buClr>
                <a:schemeClr val="accent1"/>
              </a:buClr>
              <a:buSzPct val="90000"/>
              <a:buFont typeface="Arial" panose="020B0604020202020204" pitchFamily="34" charset="0"/>
              <a:buChar char="•"/>
              <a:defRPr/>
            </a:pPr>
            <a:r>
              <a:rPr lang="en-US" sz="4900" dirty="0"/>
              <a:t>adopting the Standing Rules</a:t>
            </a:r>
          </a:p>
          <a:p>
            <a:pPr marL="870966" lvl="1" indent="-285750">
              <a:lnSpc>
                <a:spcPct val="120000"/>
              </a:lnSpc>
              <a:spcAft>
                <a:spcPts val="1200"/>
              </a:spcAft>
              <a:buClr>
                <a:schemeClr val="accent1"/>
              </a:buClr>
              <a:buSzPct val="90000"/>
              <a:buFont typeface="Arial" panose="020B0604020202020204" pitchFamily="34" charset="0"/>
              <a:buChar char="•"/>
              <a:defRPr/>
            </a:pPr>
            <a:r>
              <a:rPr lang="en-US" sz="4900" dirty="0"/>
              <a:t>exercising all business and organizational powers and duties as prescribed by law and the bylaws</a:t>
            </a:r>
          </a:p>
          <a:p>
            <a:pPr marL="870966" lvl="1" indent="-285750">
              <a:lnSpc>
                <a:spcPct val="120000"/>
              </a:lnSpc>
              <a:spcAft>
                <a:spcPts val="1200"/>
              </a:spcAft>
              <a:buClr>
                <a:schemeClr val="accent1"/>
              </a:buClr>
              <a:buSzPct val="90000"/>
              <a:buFont typeface="Arial" panose="020B0604020202020204" pitchFamily="34" charset="0"/>
              <a:buChar char="•"/>
              <a:defRPr/>
            </a:pPr>
            <a:r>
              <a:rPr lang="en-US" sz="4900" dirty="0"/>
              <a:t>conducting constant and on-going liaison between the Representative Council and the members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nodeType="after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par>
                          <p:cTn id="18" fill="hold" nodeType="afterGroup">
                            <p:stCondLst>
                              <p:cond delay="500"/>
                            </p:stCondLst>
                            <p:childTnLst>
                              <p:par>
                                <p:cTn id="19" presetID="10" presetClass="entr" presetSubtype="0" fill="hold"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par>
                          <p:cTn id="22" fill="hold" nodeType="afterGroup">
                            <p:stCondLst>
                              <p:cond delay="1000"/>
                            </p:stCondLst>
                            <p:childTnLst>
                              <p:par>
                                <p:cTn id="23" presetID="10" presetClass="entr" presetSubtype="0" fill="hold"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par>
                          <p:cTn id="26" fill="hold" nodeType="afterGroup">
                            <p:stCondLst>
                              <p:cond delay="1500"/>
                            </p:stCondLst>
                            <p:childTnLst>
                              <p:par>
                                <p:cTn id="27" presetID="10" presetClass="entr" presetSubtype="0" fill="hold"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par>
                          <p:cTn id="30" fill="hold" nodeType="afterGroup">
                            <p:stCondLst>
                              <p:cond delay="2000"/>
                            </p:stCondLst>
                            <p:childTnLst>
                              <p:par>
                                <p:cTn id="31" presetID="10" presetClass="entr" presetSubtype="0" fill="hold" nodeType="after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par>
                          <p:cTn id="34" fill="hold" nodeType="afterGroup">
                            <p:stCondLst>
                              <p:cond delay="2500"/>
                            </p:stCondLst>
                            <p:childTnLst>
                              <p:par>
                                <p:cTn id="35" presetID="10" presetClass="entr" presetSubtype="0" fill="hold"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par>
                          <p:cTn id="38" fill="hold" nodeType="afterGroup">
                            <p:stCondLst>
                              <p:cond delay="3000"/>
                            </p:stCondLst>
                            <p:childTnLst>
                              <p:par>
                                <p:cTn id="39" presetID="10" presetClass="entr" presetSubtype="0" fill="hold" nodeType="after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500"/>
                                        <p:tgtEl>
                                          <p:spTgt spid="3">
                                            <p:txEl>
                                              <p:pRg st="8" end="8"/>
                                            </p:txEl>
                                          </p:spTgt>
                                        </p:tgtEl>
                                      </p:cBhvr>
                                    </p:animEffect>
                                  </p:childTnLst>
                                </p:cTn>
                              </p:par>
                            </p:childTnLst>
                          </p:cTn>
                        </p:par>
                        <p:par>
                          <p:cTn id="42" fill="hold" nodeType="afterGroup">
                            <p:stCondLst>
                              <p:cond delay="3500"/>
                            </p:stCondLst>
                            <p:childTnLst>
                              <p:par>
                                <p:cTn id="43" presetID="10" presetClass="entr" presetSubtype="0" fill="hold" nodeType="after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fade">
                                      <p:cBhvr>
                                        <p:cTn id="4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5910"/>
            <a:ext cx="7772400" cy="817394"/>
          </a:xfrm>
        </p:spPr>
        <p:txBody>
          <a:bodyPr>
            <a:normAutofit/>
          </a:bodyPr>
          <a:lstStyle/>
          <a:p>
            <a:pPr fontAlgn="auto">
              <a:spcAft>
                <a:spcPts val="0"/>
              </a:spcAft>
              <a:defRPr/>
            </a:pPr>
            <a:r>
              <a:rPr lang="en-US" dirty="0"/>
              <a:t>The Executive committee</a:t>
            </a:r>
          </a:p>
        </p:txBody>
      </p:sp>
      <p:sp>
        <p:nvSpPr>
          <p:cNvPr id="3" name="Content Placeholder 2"/>
          <p:cNvSpPr>
            <a:spLocks noGrp="1"/>
          </p:cNvSpPr>
          <p:nvPr>
            <p:ph idx="1"/>
          </p:nvPr>
        </p:nvSpPr>
        <p:spPr>
          <a:xfrm>
            <a:off x="381000" y="1222513"/>
            <a:ext cx="8483600" cy="5254487"/>
          </a:xfrm>
        </p:spPr>
        <p:txBody>
          <a:bodyPr>
            <a:noAutofit/>
          </a:bodyPr>
          <a:lstStyle/>
          <a:p>
            <a:pPr marL="548640" indent="-411480">
              <a:lnSpc>
                <a:spcPct val="100000"/>
              </a:lnSpc>
              <a:spcBef>
                <a:spcPts val="0"/>
              </a:spcBef>
              <a:spcAft>
                <a:spcPts val="1800"/>
              </a:spcAft>
              <a:buSzPct val="100000"/>
              <a:buFont typeface="Courier New" panose="02070309020205020404" pitchFamily="49" charset="0"/>
              <a:buChar char="o"/>
              <a:defRPr/>
            </a:pPr>
            <a:r>
              <a:rPr lang="en-US" sz="2400" dirty="0"/>
              <a:t>coordinates the activities of the Association</a:t>
            </a:r>
          </a:p>
          <a:p>
            <a:pPr marL="548640" indent="-411480">
              <a:lnSpc>
                <a:spcPct val="100000"/>
              </a:lnSpc>
              <a:spcBef>
                <a:spcPts val="0"/>
              </a:spcBef>
              <a:spcAft>
                <a:spcPts val="1800"/>
              </a:spcAft>
              <a:buSzPct val="100000"/>
              <a:buFont typeface="Courier New" panose="02070309020205020404" pitchFamily="49" charset="0"/>
              <a:buChar char="o"/>
              <a:defRPr/>
            </a:pPr>
            <a:r>
              <a:rPr lang="en-US" sz="2400" dirty="0"/>
              <a:t>acts for the Representative Council when school is not in session</a:t>
            </a:r>
          </a:p>
          <a:p>
            <a:pPr marL="548640" indent="-411480">
              <a:lnSpc>
                <a:spcPct val="100000"/>
              </a:lnSpc>
              <a:spcBef>
                <a:spcPts val="0"/>
              </a:spcBef>
              <a:spcAft>
                <a:spcPts val="1800"/>
              </a:spcAft>
              <a:buSzPct val="100000"/>
              <a:buFont typeface="Courier New" panose="02070309020205020404" pitchFamily="49" charset="0"/>
              <a:buChar char="o"/>
              <a:defRPr/>
            </a:pPr>
            <a:r>
              <a:rPr lang="en-US" sz="2400" dirty="0"/>
              <a:t>directs the bargaining activities and grievance processing of the Association, subject to policies set by the Representative Council</a:t>
            </a:r>
          </a:p>
          <a:p>
            <a:pPr marL="548640" indent="-411480">
              <a:lnSpc>
                <a:spcPct val="100000"/>
              </a:lnSpc>
              <a:spcBef>
                <a:spcPts val="0"/>
              </a:spcBef>
              <a:spcAft>
                <a:spcPts val="1800"/>
              </a:spcAft>
              <a:buSzPct val="100000"/>
              <a:buFont typeface="Courier New" panose="02070309020205020404" pitchFamily="49" charset="0"/>
              <a:buChar char="o"/>
              <a:defRPr/>
            </a:pPr>
            <a:r>
              <a:rPr lang="en-US" sz="2400" dirty="0"/>
              <a:t>recommends a budget for the Association to the Representative Council</a:t>
            </a:r>
          </a:p>
          <a:p>
            <a:pPr marL="548640" indent="-411480">
              <a:lnSpc>
                <a:spcPct val="100000"/>
              </a:lnSpc>
              <a:spcBef>
                <a:spcPts val="0"/>
              </a:spcBef>
              <a:spcAft>
                <a:spcPts val="1800"/>
              </a:spcAft>
              <a:buSzPct val="100000"/>
              <a:buFont typeface="Courier New" panose="02070309020205020404" pitchFamily="49" charset="0"/>
              <a:buChar char="o"/>
              <a:defRPr/>
            </a:pPr>
            <a:r>
              <a:rPr lang="en-US" sz="2400" dirty="0"/>
              <a:t>exercises all the business and organizational powers and duties for the Association as prescribed by law and the bylaws, subject to any restrictions that may be imposed by the Representative Council</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nodeType="after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nodeType="after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nodeType="after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nodeType="after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277103"/>
            <a:ext cx="7772400" cy="817394"/>
          </a:xfrm>
        </p:spPr>
        <p:txBody>
          <a:bodyPr/>
          <a:lstStyle/>
          <a:p>
            <a:r>
              <a:rPr lang="en-US" dirty="0"/>
              <a:t>The Political Action Committee (PAC)</a:t>
            </a:r>
          </a:p>
        </p:txBody>
      </p:sp>
      <p:sp>
        <p:nvSpPr>
          <p:cNvPr id="2" name="Content Placeholder 1"/>
          <p:cNvSpPr>
            <a:spLocks noGrp="1"/>
          </p:cNvSpPr>
          <p:nvPr>
            <p:ph idx="1"/>
          </p:nvPr>
        </p:nvSpPr>
        <p:spPr>
          <a:xfrm>
            <a:off x="685800" y="1669774"/>
            <a:ext cx="7772400" cy="4502426"/>
          </a:xfrm>
        </p:spPr>
        <p:txBody>
          <a:bodyPr>
            <a:normAutofit/>
          </a:bodyPr>
          <a:lstStyle/>
          <a:p>
            <a:pPr marL="548640" indent="-411480">
              <a:lnSpc>
                <a:spcPct val="100000"/>
              </a:lnSpc>
              <a:spcBef>
                <a:spcPts val="0"/>
              </a:spcBef>
              <a:spcAft>
                <a:spcPts val="2400"/>
              </a:spcAft>
              <a:buSzPct val="100000"/>
              <a:buFont typeface="Courier New" panose="02070309020205020404" pitchFamily="49" charset="0"/>
              <a:buChar char="o"/>
              <a:defRPr/>
            </a:pPr>
            <a:r>
              <a:rPr lang="en-US" sz="3200" dirty="0"/>
              <a:t>interviews candidates and potential candidates for the Board of Trustees</a:t>
            </a:r>
          </a:p>
          <a:p>
            <a:pPr marL="548640" indent="-411480">
              <a:lnSpc>
                <a:spcPct val="100000"/>
              </a:lnSpc>
              <a:spcBef>
                <a:spcPts val="0"/>
              </a:spcBef>
              <a:spcAft>
                <a:spcPts val="2400"/>
              </a:spcAft>
              <a:buSzPct val="100000"/>
              <a:buFont typeface="Courier New" panose="02070309020205020404" pitchFamily="49" charset="0"/>
              <a:buChar char="o"/>
              <a:defRPr/>
            </a:pPr>
            <a:r>
              <a:rPr lang="en-US" sz="3200" dirty="0"/>
              <a:t>recommends for endorsement candidates for the Board of Trustees</a:t>
            </a:r>
          </a:p>
          <a:p>
            <a:pPr marL="548640" indent="-411480">
              <a:lnSpc>
                <a:spcPct val="100000"/>
              </a:lnSpc>
              <a:spcBef>
                <a:spcPts val="0"/>
              </a:spcBef>
              <a:spcAft>
                <a:spcPts val="2400"/>
              </a:spcAft>
              <a:buSzPct val="100000"/>
              <a:buFont typeface="Courier New" panose="02070309020205020404" pitchFamily="49" charset="0"/>
              <a:buChar char="o"/>
              <a:defRPr/>
            </a:pPr>
            <a:r>
              <a:rPr lang="en-US" sz="3200" dirty="0"/>
              <a:t>approves expenditures from the PAC fund</a:t>
            </a:r>
          </a:p>
        </p:txBody>
      </p:sp>
    </p:spTree>
    <p:extLst>
      <p:ext uri="{BB962C8B-B14F-4D97-AF65-F5344CB8AC3E}">
        <p14:creationId xmlns:p14="http://schemas.microsoft.com/office/powerpoint/2010/main" val="347586536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1066800"/>
            <a:ext cx="5867400" cy="3657600"/>
          </a:xfrm>
        </p:spPr>
        <p:txBody>
          <a:bodyPr/>
          <a:lstStyle/>
          <a:p>
            <a:pPr fontAlgn="auto">
              <a:spcAft>
                <a:spcPts val="0"/>
              </a:spcAft>
              <a:defRPr/>
            </a:pPr>
            <a:r>
              <a:rPr lang="en-US" sz="5400" dirty="0"/>
              <a:t>SOCCCD Faculty Association New Full-time faculty Orientation</a:t>
            </a:r>
          </a:p>
        </p:txBody>
      </p:sp>
      <p:sp>
        <p:nvSpPr>
          <p:cNvPr id="3" name="Subtitle 2"/>
          <p:cNvSpPr>
            <a:spLocks noGrp="1"/>
          </p:cNvSpPr>
          <p:nvPr>
            <p:ph type="subTitle" idx="1"/>
          </p:nvPr>
        </p:nvSpPr>
        <p:spPr>
          <a:xfrm>
            <a:off x="1371600" y="4876800"/>
            <a:ext cx="5334000" cy="1447800"/>
          </a:xfrm>
        </p:spPr>
        <p:txBody>
          <a:bodyPr/>
          <a:lstStyle/>
          <a:p>
            <a:pPr algn="r" fontAlgn="auto">
              <a:spcAft>
                <a:spcPts val="0"/>
              </a:spcAft>
              <a:defRPr/>
            </a:pPr>
            <a:r>
              <a:rPr lang="en-US" dirty="0"/>
              <a:t>Fall 2023</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3117" y="5791200"/>
            <a:ext cx="1449883" cy="734983"/>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55374" y="325606"/>
            <a:ext cx="7772400" cy="877029"/>
          </a:xfrm>
        </p:spPr>
        <p:txBody>
          <a:bodyPr/>
          <a:lstStyle/>
          <a:p>
            <a:r>
              <a:rPr lang="en-US" dirty="0"/>
              <a:t>Other Association Committees</a:t>
            </a:r>
          </a:p>
        </p:txBody>
      </p:sp>
      <p:sp>
        <p:nvSpPr>
          <p:cNvPr id="2" name="Content Placeholder 1"/>
          <p:cNvSpPr>
            <a:spLocks noGrp="1"/>
          </p:cNvSpPr>
          <p:nvPr>
            <p:ph idx="1"/>
          </p:nvPr>
        </p:nvSpPr>
        <p:spPr>
          <a:xfrm>
            <a:off x="606287" y="1403604"/>
            <a:ext cx="7772400" cy="4050792"/>
          </a:xfrm>
        </p:spPr>
        <p:txBody>
          <a:bodyPr>
            <a:normAutofit/>
          </a:bodyPr>
          <a:lstStyle/>
          <a:p>
            <a:pPr marL="548640" indent="-411480">
              <a:lnSpc>
                <a:spcPct val="80000"/>
              </a:lnSpc>
              <a:spcBef>
                <a:spcPts val="0"/>
              </a:spcBef>
              <a:spcAft>
                <a:spcPts val="1800"/>
              </a:spcAft>
              <a:buSzPct val="100000"/>
              <a:buFont typeface="Courier New" panose="02070309020205020404" pitchFamily="49" charset="0"/>
              <a:buChar char="o"/>
              <a:defRPr/>
            </a:pPr>
            <a:r>
              <a:rPr lang="en-US" sz="3200" dirty="0"/>
              <a:t>Budget Committee</a:t>
            </a:r>
          </a:p>
          <a:p>
            <a:pPr marL="548640" indent="-411480">
              <a:lnSpc>
                <a:spcPct val="80000"/>
              </a:lnSpc>
              <a:spcBef>
                <a:spcPts val="0"/>
              </a:spcBef>
              <a:spcAft>
                <a:spcPts val="1800"/>
              </a:spcAft>
              <a:buSzPct val="100000"/>
              <a:buFont typeface="Courier New" panose="02070309020205020404" pitchFamily="49" charset="0"/>
              <a:buChar char="o"/>
              <a:defRPr/>
            </a:pPr>
            <a:r>
              <a:rPr lang="en-US" sz="3200" dirty="0"/>
              <a:t>Communications Committee</a:t>
            </a:r>
          </a:p>
          <a:p>
            <a:pPr marL="548640" indent="-411480">
              <a:lnSpc>
                <a:spcPct val="80000"/>
              </a:lnSpc>
              <a:spcBef>
                <a:spcPts val="0"/>
              </a:spcBef>
              <a:spcAft>
                <a:spcPts val="1800"/>
              </a:spcAft>
              <a:buSzPct val="100000"/>
              <a:buFont typeface="Courier New" panose="02070309020205020404" pitchFamily="49" charset="0"/>
              <a:buChar char="o"/>
              <a:defRPr/>
            </a:pPr>
            <a:r>
              <a:rPr lang="en-US" sz="3200" dirty="0"/>
              <a:t>Grievance Committee</a:t>
            </a:r>
          </a:p>
          <a:p>
            <a:pPr marL="548640" indent="-411480">
              <a:lnSpc>
                <a:spcPct val="80000"/>
              </a:lnSpc>
              <a:spcBef>
                <a:spcPts val="0"/>
              </a:spcBef>
              <a:spcAft>
                <a:spcPts val="1800"/>
              </a:spcAft>
              <a:buSzPct val="100000"/>
              <a:buFont typeface="Courier New" panose="02070309020205020404" pitchFamily="49" charset="0"/>
              <a:buChar char="o"/>
              <a:defRPr/>
            </a:pPr>
            <a:r>
              <a:rPr lang="en-US" sz="3200" dirty="0"/>
              <a:t>Membership Committee</a:t>
            </a:r>
          </a:p>
          <a:p>
            <a:pPr marL="548640" indent="-411480">
              <a:lnSpc>
                <a:spcPct val="80000"/>
              </a:lnSpc>
              <a:spcBef>
                <a:spcPts val="0"/>
              </a:spcBef>
              <a:spcAft>
                <a:spcPts val="1800"/>
              </a:spcAft>
              <a:buSzPct val="100000"/>
              <a:buFont typeface="Courier New" panose="02070309020205020404" pitchFamily="49" charset="0"/>
              <a:buChar char="o"/>
              <a:defRPr/>
            </a:pPr>
            <a:r>
              <a:rPr lang="en-US" sz="3200" dirty="0"/>
              <a:t>Part-Time Faculty Committee</a:t>
            </a:r>
          </a:p>
          <a:p>
            <a:pPr marL="548640" indent="-411480">
              <a:lnSpc>
                <a:spcPct val="80000"/>
              </a:lnSpc>
              <a:spcBef>
                <a:spcPts val="0"/>
              </a:spcBef>
              <a:spcAft>
                <a:spcPts val="1800"/>
              </a:spcAft>
              <a:buSzPct val="100000"/>
              <a:buFont typeface="Courier New" panose="02070309020205020404" pitchFamily="49" charset="0"/>
              <a:buChar char="o"/>
              <a:defRPr/>
            </a:pPr>
            <a:r>
              <a:rPr lang="en-US" sz="3200" dirty="0"/>
              <a:t>Organizing Committee</a:t>
            </a:r>
            <a:endParaRPr lang="en-US" sz="2400" dirty="0"/>
          </a:p>
        </p:txBody>
      </p:sp>
    </p:spTree>
    <p:extLst>
      <p:ext uri="{BB962C8B-B14F-4D97-AF65-F5344CB8AC3E}">
        <p14:creationId xmlns:p14="http://schemas.microsoft.com/office/powerpoint/2010/main" val="428627282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15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2500"/>
                            </p:stCondLst>
                            <p:childTnLst>
                              <p:par>
                                <p:cTn id="13" presetID="10" presetClass="entr" presetSubtype="0" fill="hold" nodeType="afterEffect">
                                  <p:stCondLst>
                                    <p:cond delay="15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4500"/>
                            </p:stCondLst>
                            <p:childTnLst>
                              <p:par>
                                <p:cTn id="17" presetID="10" presetClass="entr" presetSubtype="0" fill="hold" nodeType="afterEffect">
                                  <p:stCondLst>
                                    <p:cond delay="15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par>
                          <p:cTn id="20" fill="hold">
                            <p:stCondLst>
                              <p:cond delay="6500"/>
                            </p:stCondLst>
                            <p:childTnLst>
                              <p:par>
                                <p:cTn id="21" presetID="10" presetClass="entr" presetSubtype="0" fill="hold" nodeType="afterEffect">
                                  <p:stCondLst>
                                    <p:cond delay="150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par>
                          <p:cTn id="24" fill="hold">
                            <p:stCondLst>
                              <p:cond delay="8500"/>
                            </p:stCondLst>
                            <p:childTnLst>
                              <p:par>
                                <p:cTn id="25" presetID="10" presetClass="entr" presetSubtype="0" fill="hold" nodeType="afterEffect">
                                  <p:stCondLst>
                                    <p:cond delay="150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35545"/>
            <a:ext cx="7772400" cy="827333"/>
          </a:xfrm>
        </p:spPr>
        <p:txBody>
          <a:bodyPr/>
          <a:lstStyle/>
          <a:p>
            <a:pPr fontAlgn="auto">
              <a:spcAft>
                <a:spcPts val="0"/>
              </a:spcAft>
              <a:defRPr/>
            </a:pPr>
            <a:r>
              <a:rPr lang="en-US" dirty="0"/>
              <a:t>What can you do?</a:t>
            </a:r>
          </a:p>
        </p:txBody>
      </p:sp>
      <p:sp>
        <p:nvSpPr>
          <p:cNvPr id="3" name="Content Placeholder 2"/>
          <p:cNvSpPr>
            <a:spLocks noGrp="1"/>
          </p:cNvSpPr>
          <p:nvPr>
            <p:ph idx="1"/>
          </p:nvPr>
        </p:nvSpPr>
        <p:spPr>
          <a:xfrm>
            <a:off x="381000" y="1292088"/>
            <a:ext cx="8407400" cy="5337312"/>
          </a:xfrm>
        </p:spPr>
        <p:txBody>
          <a:bodyPr>
            <a:normAutofit/>
          </a:bodyPr>
          <a:lstStyle/>
          <a:p>
            <a:pPr marL="548640" indent="-411480" fontAlgn="auto">
              <a:lnSpc>
                <a:spcPct val="80000"/>
              </a:lnSpc>
              <a:spcBef>
                <a:spcPts val="0"/>
              </a:spcBef>
              <a:spcAft>
                <a:spcPts val="1200"/>
              </a:spcAft>
              <a:buSzPct val="100000"/>
              <a:buFont typeface="Courier New" panose="02070309020205020404" pitchFamily="49" charset="0"/>
              <a:buChar char="o"/>
              <a:defRPr/>
            </a:pPr>
            <a:r>
              <a:rPr lang="en-US" sz="2400" dirty="0"/>
              <a:t>Stay informed</a:t>
            </a:r>
          </a:p>
          <a:p>
            <a:pPr marL="870966" lvl="1" indent="-285750" fontAlgn="auto">
              <a:lnSpc>
                <a:spcPct val="80000"/>
              </a:lnSpc>
              <a:spcAft>
                <a:spcPts val="1200"/>
              </a:spcAft>
              <a:buClr>
                <a:schemeClr val="accent1"/>
              </a:buClr>
              <a:buSzPct val="90000"/>
              <a:buFont typeface="Arial" panose="020B0604020202020204" pitchFamily="34" charset="0"/>
              <a:buChar char="•"/>
              <a:defRPr/>
            </a:pPr>
            <a:r>
              <a:rPr lang="en-US" sz="2000" dirty="0"/>
              <a:t>read the contract</a:t>
            </a:r>
          </a:p>
          <a:p>
            <a:pPr marL="870966" lvl="1" indent="-285750" fontAlgn="auto">
              <a:lnSpc>
                <a:spcPct val="80000"/>
              </a:lnSpc>
              <a:spcAft>
                <a:spcPts val="1200"/>
              </a:spcAft>
              <a:buClr>
                <a:schemeClr val="accent1"/>
              </a:buClr>
              <a:buSzPct val="90000"/>
              <a:buFont typeface="Arial" panose="020B0604020202020204" pitchFamily="34" charset="0"/>
              <a:buChar char="•"/>
              <a:defRPr/>
            </a:pPr>
            <a:r>
              <a:rPr lang="en-US" sz="2000" dirty="0"/>
              <a:t>know your representative and ask questions</a:t>
            </a:r>
          </a:p>
          <a:p>
            <a:pPr marL="870966" lvl="1" indent="-285750" fontAlgn="auto">
              <a:lnSpc>
                <a:spcPct val="80000"/>
              </a:lnSpc>
              <a:spcAft>
                <a:spcPts val="1200"/>
              </a:spcAft>
              <a:buClr>
                <a:schemeClr val="accent1"/>
              </a:buClr>
              <a:buSzPct val="90000"/>
              <a:buFont typeface="Arial" panose="020B0604020202020204" pitchFamily="34" charset="0"/>
              <a:buChar char="•"/>
              <a:defRPr/>
            </a:pPr>
            <a:r>
              <a:rPr lang="en-US" sz="2000" dirty="0"/>
              <a:t>read Association communications</a:t>
            </a:r>
          </a:p>
          <a:p>
            <a:pPr marL="548640" indent="-411480">
              <a:lnSpc>
                <a:spcPct val="80000"/>
              </a:lnSpc>
              <a:spcBef>
                <a:spcPts val="0"/>
              </a:spcBef>
              <a:spcAft>
                <a:spcPts val="1200"/>
              </a:spcAft>
              <a:buSzPct val="100000"/>
              <a:buFont typeface="Courier New" panose="02070309020205020404" pitchFamily="49" charset="0"/>
              <a:buChar char="o"/>
              <a:defRPr/>
            </a:pPr>
            <a:r>
              <a:rPr lang="en-US" sz="2400" dirty="0"/>
              <a:t>Get involved</a:t>
            </a:r>
          </a:p>
          <a:p>
            <a:pPr marL="870966" lvl="1" indent="-285750">
              <a:lnSpc>
                <a:spcPct val="80000"/>
              </a:lnSpc>
              <a:spcAft>
                <a:spcPts val="1200"/>
              </a:spcAft>
              <a:buClr>
                <a:schemeClr val="accent1"/>
              </a:buClr>
              <a:buSzPct val="90000"/>
              <a:buFont typeface="Arial" panose="020B0604020202020204" pitchFamily="34" charset="0"/>
              <a:buChar char="•"/>
              <a:defRPr/>
            </a:pPr>
            <a:r>
              <a:rPr lang="en-US" sz="2000" dirty="0"/>
              <a:t>join one of the committees</a:t>
            </a:r>
          </a:p>
          <a:p>
            <a:pPr marL="870966" lvl="1" indent="-285750">
              <a:lnSpc>
                <a:spcPct val="80000"/>
              </a:lnSpc>
              <a:spcAft>
                <a:spcPts val="1200"/>
              </a:spcAft>
              <a:buClr>
                <a:schemeClr val="accent1"/>
              </a:buClr>
              <a:buSzPct val="90000"/>
              <a:buFont typeface="Arial" panose="020B0604020202020204" pitchFamily="34" charset="0"/>
              <a:buChar char="•"/>
              <a:defRPr/>
            </a:pPr>
            <a:r>
              <a:rPr lang="en-US" sz="2000" dirty="0"/>
              <a:t>come to Association events, workshops, and gatherings</a:t>
            </a:r>
          </a:p>
          <a:p>
            <a:pPr marL="548640" indent="-411480" fontAlgn="auto">
              <a:lnSpc>
                <a:spcPct val="80000"/>
              </a:lnSpc>
              <a:spcBef>
                <a:spcPts val="0"/>
              </a:spcBef>
              <a:spcAft>
                <a:spcPts val="1200"/>
              </a:spcAft>
              <a:buSzPct val="100000"/>
              <a:buFont typeface="Courier New" panose="02070309020205020404" pitchFamily="49" charset="0"/>
              <a:buChar char="o"/>
              <a:defRPr/>
            </a:pPr>
            <a:r>
              <a:rPr lang="en-US" sz="2400" dirty="0"/>
              <a:t>Become part of the future leadership</a:t>
            </a:r>
          </a:p>
          <a:p>
            <a:pPr marL="870966" lvl="1" indent="-285750" fontAlgn="auto">
              <a:spcAft>
                <a:spcPts val="1200"/>
              </a:spcAft>
              <a:buClr>
                <a:schemeClr val="accent1"/>
              </a:buClr>
              <a:buSzPct val="90000"/>
              <a:buFont typeface="Arial" panose="020B0604020202020204" pitchFamily="34" charset="0"/>
              <a:buChar char="•"/>
              <a:defRPr/>
            </a:pPr>
            <a:r>
              <a:rPr lang="en-US" sz="2000" dirty="0"/>
              <a:t>Rep Council member</a:t>
            </a:r>
          </a:p>
          <a:p>
            <a:pPr marL="870966" lvl="1" indent="-285750" fontAlgn="auto">
              <a:spcAft>
                <a:spcPts val="1200"/>
              </a:spcAft>
              <a:buClr>
                <a:schemeClr val="accent1"/>
              </a:buClr>
              <a:buSzPct val="90000"/>
              <a:buFont typeface="Arial" panose="020B0604020202020204" pitchFamily="34" charset="0"/>
              <a:buChar char="•"/>
              <a:defRPr/>
            </a:pPr>
            <a:r>
              <a:rPr lang="en-US" sz="2000" dirty="0"/>
              <a:t>PAC member</a:t>
            </a:r>
          </a:p>
          <a:p>
            <a:pPr marL="870966" lvl="1" indent="-285750" fontAlgn="auto">
              <a:spcAft>
                <a:spcPts val="1200"/>
              </a:spcAft>
              <a:buClr>
                <a:schemeClr val="accent1"/>
              </a:buClr>
              <a:buSzPct val="90000"/>
              <a:buFont typeface="Arial" panose="020B0604020202020204" pitchFamily="34" charset="0"/>
              <a:buChar char="•"/>
              <a:defRPr/>
            </a:pPr>
            <a:r>
              <a:rPr lang="en-US" sz="2000" dirty="0"/>
              <a:t>officer</a:t>
            </a:r>
          </a:p>
        </p:txBody>
      </p:sp>
      <p:pic>
        <p:nvPicPr>
          <p:cNvPr id="1028" name="Picture 4" descr="C:\Users\Lewis\Pictures\Microsoft Clip Organizer\AG00342_.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343549">
            <a:off x="6452144" y="4285449"/>
            <a:ext cx="1649412"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nodeType="afterGroup">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nodeType="afterGroup">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500"/>
                                        <p:tgtEl>
                                          <p:spTgt spid="3">
                                            <p:txEl>
                                              <p:pRg st="4" end="4"/>
                                            </p:txEl>
                                          </p:spTgt>
                                        </p:tgtEl>
                                      </p:cBhvr>
                                    </p:animEffect>
                                  </p:childTnLst>
                                </p:cTn>
                              </p:par>
                            </p:childTnLst>
                          </p:cTn>
                        </p:par>
                        <p:par>
                          <p:cTn id="29" fill="hold">
                            <p:stCondLst>
                              <p:cond delay="500"/>
                            </p:stCondLst>
                            <p:childTnLst>
                              <p:par>
                                <p:cTn id="30" presetID="10" presetClass="entr" presetSubtype="0" fill="hold"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par>
                          <p:cTn id="33" fill="hold">
                            <p:stCondLst>
                              <p:cond delay="1000"/>
                            </p:stCondLst>
                            <p:childTnLst>
                              <p:par>
                                <p:cTn id="34" presetID="10" presetClass="entr" presetSubtype="0" fill="hold" nodeType="after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500"/>
                                        <p:tgtEl>
                                          <p:spTgt spid="3">
                                            <p:txEl>
                                              <p:pRg st="7" end="7"/>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fade">
                                      <p:cBhvr>
                                        <p:cTn id="46" dur="500"/>
                                        <p:tgtEl>
                                          <p:spTgt spid="3">
                                            <p:txEl>
                                              <p:pRg st="8" end="8"/>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animEffect transition="in" filter="fade">
                                      <p:cBhvr>
                                        <p:cTn id="51" dur="500"/>
                                        <p:tgtEl>
                                          <p:spTgt spid="3">
                                            <p:txEl>
                                              <p:pRg st="9" end="9"/>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Effect transition="in" filter="fade">
                                      <p:cBhvr>
                                        <p:cTn id="56" dur="500"/>
                                        <p:tgtEl>
                                          <p:spTgt spid="3">
                                            <p:txEl>
                                              <p:pRg st="10" end="10"/>
                                            </p:txEl>
                                          </p:spTgt>
                                        </p:tgtEl>
                                      </p:cBhvr>
                                    </p:animEffect>
                                  </p:childTnLst>
                                </p:cTn>
                              </p:par>
                            </p:childTnLst>
                          </p:cTn>
                        </p:par>
                        <p:par>
                          <p:cTn id="57" fill="hold" nodeType="afterGroup">
                            <p:stCondLst>
                              <p:cond delay="500"/>
                            </p:stCondLst>
                            <p:childTnLst>
                              <p:par>
                                <p:cTn id="58" presetID="5" presetClass="emph" presetSubtype="1" nodeType="afterEffect">
                                  <p:stCondLst>
                                    <p:cond delay="0"/>
                                  </p:stCondLst>
                                  <p:childTnLst>
                                    <p:set>
                                      <p:cBhvr override="childStyle">
                                        <p:cTn id="59" dur="indefinite"/>
                                        <p:tgtEl>
                                          <p:spTgt spid="3">
                                            <p:txEl>
                                              <p:pRg st="7" end="7"/>
                                            </p:txEl>
                                          </p:spTgt>
                                        </p:tgtEl>
                                        <p:attrNameLst>
                                          <p:attrName>style.fontStyle</p:attrName>
                                        </p:attrNameLst>
                                      </p:cBhvr>
                                      <p:to>
                                        <p:strVal val="normal"/>
                                      </p:to>
                                    </p:set>
                                    <p:set>
                                      <p:cBhvr override="childStyle">
                                        <p:cTn id="60" dur="indefinite"/>
                                        <p:tgtEl>
                                          <p:spTgt spid="3">
                                            <p:txEl>
                                              <p:pRg st="7" end="7"/>
                                            </p:txEl>
                                          </p:spTgt>
                                        </p:tgtEl>
                                        <p:attrNameLst>
                                          <p:attrName>style.fontWeight</p:attrName>
                                        </p:attrNameLst>
                                      </p:cBhvr>
                                      <p:to>
                                        <p:strVal val="bold"/>
                                      </p:to>
                                    </p:set>
                                    <p:set>
                                      <p:cBhvr override="childStyle">
                                        <p:cTn id="61" dur="indefinite"/>
                                        <p:tgtEl>
                                          <p:spTgt spid="3">
                                            <p:txEl>
                                              <p:pRg st="7" end="7"/>
                                            </p:txEl>
                                          </p:spTgt>
                                        </p:tgtEl>
                                        <p:attrNameLst>
                                          <p:attrName>style.textDecorationUnderline</p:attrName>
                                        </p:attrNameLst>
                                      </p:cBhvr>
                                      <p:to>
                                        <p:strVal val="false"/>
                                      </p:to>
                                    </p:set>
                                  </p:childTnLst>
                                </p:cTn>
                              </p:par>
                              <p:par>
                                <p:cTn id="62" presetID="5" presetClass="emph" presetSubtype="1" nodeType="withEffect">
                                  <p:stCondLst>
                                    <p:cond delay="0"/>
                                  </p:stCondLst>
                                  <p:childTnLst>
                                    <p:set>
                                      <p:cBhvr override="childStyle">
                                        <p:cTn id="63" dur="indefinite"/>
                                        <p:tgtEl>
                                          <p:spTgt spid="3">
                                            <p:txEl>
                                              <p:pRg st="8" end="8"/>
                                            </p:txEl>
                                          </p:spTgt>
                                        </p:tgtEl>
                                        <p:attrNameLst>
                                          <p:attrName>style.fontStyle</p:attrName>
                                        </p:attrNameLst>
                                      </p:cBhvr>
                                      <p:to>
                                        <p:strVal val="normal"/>
                                      </p:to>
                                    </p:set>
                                    <p:set>
                                      <p:cBhvr override="childStyle">
                                        <p:cTn id="64" dur="indefinite"/>
                                        <p:tgtEl>
                                          <p:spTgt spid="3">
                                            <p:txEl>
                                              <p:pRg st="8" end="8"/>
                                            </p:txEl>
                                          </p:spTgt>
                                        </p:tgtEl>
                                        <p:attrNameLst>
                                          <p:attrName>style.fontWeight</p:attrName>
                                        </p:attrNameLst>
                                      </p:cBhvr>
                                      <p:to>
                                        <p:strVal val="bold"/>
                                      </p:to>
                                    </p:set>
                                    <p:set>
                                      <p:cBhvr override="childStyle">
                                        <p:cTn id="65" dur="indefinite"/>
                                        <p:tgtEl>
                                          <p:spTgt spid="3">
                                            <p:txEl>
                                              <p:pRg st="8" end="8"/>
                                            </p:txEl>
                                          </p:spTgt>
                                        </p:tgtEl>
                                        <p:attrNameLst>
                                          <p:attrName>style.textDecorationUnderline</p:attrName>
                                        </p:attrNameLst>
                                      </p:cBhvr>
                                      <p:to>
                                        <p:strVal val="false"/>
                                      </p:to>
                                    </p:set>
                                  </p:childTnLst>
                                </p:cTn>
                              </p:par>
                              <p:par>
                                <p:cTn id="66" presetID="5" presetClass="emph" presetSubtype="1" nodeType="withEffect">
                                  <p:stCondLst>
                                    <p:cond delay="0"/>
                                  </p:stCondLst>
                                  <p:childTnLst>
                                    <p:set>
                                      <p:cBhvr override="childStyle">
                                        <p:cTn id="67" dur="indefinite"/>
                                        <p:tgtEl>
                                          <p:spTgt spid="3">
                                            <p:txEl>
                                              <p:pRg st="9" end="9"/>
                                            </p:txEl>
                                          </p:spTgt>
                                        </p:tgtEl>
                                        <p:attrNameLst>
                                          <p:attrName>style.fontStyle</p:attrName>
                                        </p:attrNameLst>
                                      </p:cBhvr>
                                      <p:to>
                                        <p:strVal val="normal"/>
                                      </p:to>
                                    </p:set>
                                    <p:set>
                                      <p:cBhvr override="childStyle">
                                        <p:cTn id="68" dur="indefinite"/>
                                        <p:tgtEl>
                                          <p:spTgt spid="3">
                                            <p:txEl>
                                              <p:pRg st="9" end="9"/>
                                            </p:txEl>
                                          </p:spTgt>
                                        </p:tgtEl>
                                        <p:attrNameLst>
                                          <p:attrName>style.fontWeight</p:attrName>
                                        </p:attrNameLst>
                                      </p:cBhvr>
                                      <p:to>
                                        <p:strVal val="bold"/>
                                      </p:to>
                                    </p:set>
                                    <p:set>
                                      <p:cBhvr override="childStyle">
                                        <p:cTn id="69" dur="indefinite"/>
                                        <p:tgtEl>
                                          <p:spTgt spid="3">
                                            <p:txEl>
                                              <p:pRg st="9" end="9"/>
                                            </p:txEl>
                                          </p:spTgt>
                                        </p:tgtEl>
                                        <p:attrNameLst>
                                          <p:attrName>style.textDecorationUnderline</p:attrName>
                                        </p:attrNameLst>
                                      </p:cBhvr>
                                      <p:to>
                                        <p:strVal val="false"/>
                                      </p:to>
                                    </p:set>
                                  </p:childTnLst>
                                </p:cTn>
                              </p:par>
                              <p:par>
                                <p:cTn id="70" presetID="5" presetClass="emph" presetSubtype="1" nodeType="withEffect">
                                  <p:stCondLst>
                                    <p:cond delay="0"/>
                                  </p:stCondLst>
                                  <p:childTnLst>
                                    <p:set>
                                      <p:cBhvr override="childStyle">
                                        <p:cTn id="71" dur="indefinite"/>
                                        <p:tgtEl>
                                          <p:spTgt spid="3">
                                            <p:txEl>
                                              <p:pRg st="10" end="10"/>
                                            </p:txEl>
                                          </p:spTgt>
                                        </p:tgtEl>
                                        <p:attrNameLst>
                                          <p:attrName>style.fontStyle</p:attrName>
                                        </p:attrNameLst>
                                      </p:cBhvr>
                                      <p:to>
                                        <p:strVal val="normal"/>
                                      </p:to>
                                    </p:set>
                                    <p:set>
                                      <p:cBhvr override="childStyle">
                                        <p:cTn id="72" dur="indefinite"/>
                                        <p:tgtEl>
                                          <p:spTgt spid="3">
                                            <p:txEl>
                                              <p:pRg st="10" end="10"/>
                                            </p:txEl>
                                          </p:spTgt>
                                        </p:tgtEl>
                                        <p:attrNameLst>
                                          <p:attrName>style.fontWeight</p:attrName>
                                        </p:attrNameLst>
                                      </p:cBhvr>
                                      <p:to>
                                        <p:strVal val="bold"/>
                                      </p:to>
                                    </p:set>
                                    <p:set>
                                      <p:cBhvr override="childStyle">
                                        <p:cTn id="73" dur="indefinite"/>
                                        <p:tgtEl>
                                          <p:spTgt spid="3">
                                            <p:txEl>
                                              <p:pRg st="10" end="10"/>
                                            </p:txEl>
                                          </p:spTgt>
                                        </p:tgtEl>
                                        <p:attrNameLst>
                                          <p:attrName>style.textDecorationUnderline</p:attrName>
                                        </p:attrNameLst>
                                      </p:cBhvr>
                                      <p:to>
                                        <p:strVal val="false"/>
                                      </p:to>
                                    </p:set>
                                  </p:childTnLst>
                                </p:cTn>
                              </p:par>
                            </p:childTnLst>
                          </p:cTn>
                        </p:par>
                        <p:par>
                          <p:cTn id="74" fill="hold" nodeType="afterGroup">
                            <p:stCondLst>
                              <p:cond delay="500"/>
                            </p:stCondLst>
                            <p:childTnLst>
                              <p:par>
                                <p:cTn id="75" presetID="22" presetClass="entr" presetSubtype="2" fill="hold" nodeType="afterEffect">
                                  <p:stCondLst>
                                    <p:cond delay="0"/>
                                  </p:stCondLst>
                                  <p:childTnLst>
                                    <p:set>
                                      <p:cBhvr>
                                        <p:cTn id="76" dur="1" fill="hold">
                                          <p:stCondLst>
                                            <p:cond delay="0"/>
                                          </p:stCondLst>
                                        </p:cTn>
                                        <p:tgtEl>
                                          <p:spTgt spid="1028"/>
                                        </p:tgtEl>
                                        <p:attrNameLst>
                                          <p:attrName>style.visibility</p:attrName>
                                        </p:attrNameLst>
                                      </p:cBhvr>
                                      <p:to>
                                        <p:strVal val="visible"/>
                                      </p:to>
                                    </p:set>
                                    <p:animEffect transition="in" filter="wipe(right)">
                                      <p:cBhvr>
                                        <p:cTn id="77"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The Tenure Review Process</a:t>
            </a:r>
          </a:p>
        </p:txBody>
      </p:sp>
      <p:pic>
        <p:nvPicPr>
          <p:cNvPr id="2" name="Picture 1">
            <a:extLst>
              <a:ext uri="{FF2B5EF4-FFF2-40B4-BE49-F238E27FC236}">
                <a16:creationId xmlns:a16="http://schemas.microsoft.com/office/drawing/2014/main" id="{F88F735D-8AC5-41C8-A386-85492778D6C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3117" y="5791200"/>
            <a:ext cx="1449883" cy="734983"/>
          </a:xfrm>
          <a:prstGeom prst="rect">
            <a:avLst/>
          </a:prstGeom>
        </p:spPr>
      </p:pic>
    </p:spTree>
    <p:extLst>
      <p:ext uri="{BB962C8B-B14F-4D97-AF65-F5344CB8AC3E}">
        <p14:creationId xmlns:p14="http://schemas.microsoft.com/office/powerpoint/2010/main" val="2611173460"/>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246093"/>
            <a:ext cx="7772400" cy="956542"/>
          </a:xfrm>
        </p:spPr>
        <p:txBody>
          <a:bodyPr/>
          <a:lstStyle/>
          <a:p>
            <a:r>
              <a:rPr lang="en-US" dirty="0"/>
              <a:t>2021-2024 Contract</a:t>
            </a:r>
          </a:p>
        </p:txBody>
      </p:sp>
      <p:sp>
        <p:nvSpPr>
          <p:cNvPr id="2" name="Content Placeholder 1"/>
          <p:cNvSpPr>
            <a:spLocks noGrp="1"/>
          </p:cNvSpPr>
          <p:nvPr>
            <p:ph idx="1"/>
          </p:nvPr>
        </p:nvSpPr>
        <p:spPr>
          <a:xfrm>
            <a:off x="318052" y="1123122"/>
            <a:ext cx="8470348" cy="5347251"/>
          </a:xfrm>
        </p:spPr>
        <p:txBody>
          <a:bodyPr>
            <a:normAutofit fontScale="77500" lnSpcReduction="20000"/>
          </a:bodyPr>
          <a:lstStyle/>
          <a:p>
            <a:pPr marL="548640" marR="0" lvl="1" indent="-411480">
              <a:spcBef>
                <a:spcPts val="0"/>
              </a:spcBef>
              <a:spcAft>
                <a:spcPts val="1200"/>
              </a:spcAft>
              <a:buSzPct val="100000"/>
              <a:buFont typeface="Courier New" panose="02070309020205020404" pitchFamily="49" charset="0"/>
              <a:buChar char="o"/>
              <a:defRPr/>
            </a:pPr>
            <a:r>
              <a:rPr lang="en-US" sz="3200" dirty="0"/>
              <a:t>Four-year probationary period:</a:t>
            </a:r>
          </a:p>
          <a:p>
            <a:pPr marL="870966" marR="0" lvl="1" indent="-285750">
              <a:lnSpc>
                <a:spcPct val="100000"/>
              </a:lnSpc>
              <a:spcAft>
                <a:spcPts val="1200"/>
              </a:spcAft>
              <a:buClr>
                <a:schemeClr val="accent1"/>
              </a:buClr>
              <a:buSzPct val="90000"/>
              <a:buFont typeface="Arial" panose="020B0604020202020204" pitchFamily="34" charset="0"/>
              <a:buChar char="•"/>
              <a:defRPr/>
            </a:pPr>
            <a:r>
              <a:rPr lang="en-US" sz="2900" dirty="0"/>
              <a:t>1st contract for year 1</a:t>
            </a:r>
          </a:p>
          <a:p>
            <a:pPr marL="870966" marR="0" lvl="1" indent="-285750">
              <a:lnSpc>
                <a:spcPct val="100000"/>
              </a:lnSpc>
              <a:spcAft>
                <a:spcPts val="1200"/>
              </a:spcAft>
              <a:buClr>
                <a:schemeClr val="accent1"/>
              </a:buClr>
              <a:buSzPct val="90000"/>
              <a:buFont typeface="Arial" panose="020B0604020202020204" pitchFamily="34" charset="0"/>
              <a:buChar char="•"/>
              <a:defRPr/>
            </a:pPr>
            <a:r>
              <a:rPr lang="en-US" sz="2900" dirty="0"/>
              <a:t>2nd contract for year 2</a:t>
            </a:r>
          </a:p>
          <a:p>
            <a:pPr marL="870966" marR="0" lvl="1" indent="-285750">
              <a:lnSpc>
                <a:spcPct val="100000"/>
              </a:lnSpc>
              <a:spcAft>
                <a:spcPts val="1200"/>
              </a:spcAft>
              <a:buClr>
                <a:schemeClr val="accent1"/>
              </a:buClr>
              <a:buSzPct val="90000"/>
              <a:buFont typeface="Arial" panose="020B0604020202020204" pitchFamily="34" charset="0"/>
              <a:buChar char="•"/>
              <a:defRPr/>
            </a:pPr>
            <a:r>
              <a:rPr lang="en-US" sz="2900" dirty="0"/>
              <a:t>3rd contract for years 3 &amp; 4</a:t>
            </a:r>
          </a:p>
          <a:p>
            <a:pPr marL="548640" lvl="1" indent="-411480">
              <a:spcBef>
                <a:spcPts val="0"/>
              </a:spcBef>
              <a:spcAft>
                <a:spcPts val="1200"/>
              </a:spcAft>
              <a:buSzPct val="100000"/>
              <a:buFont typeface="Courier New" panose="02070309020205020404" pitchFamily="49" charset="0"/>
              <a:buChar char="o"/>
              <a:defRPr/>
            </a:pPr>
            <a:r>
              <a:rPr lang="en-US" sz="3200" dirty="0"/>
              <a:t>Letter of non-renewal must be received by March 15th of that year, or you are automatically renewed.</a:t>
            </a:r>
          </a:p>
          <a:p>
            <a:pPr marL="548640" lvl="1" indent="-411480">
              <a:spcBef>
                <a:spcPts val="0"/>
              </a:spcBef>
              <a:spcAft>
                <a:spcPts val="1200"/>
              </a:spcAft>
              <a:buSzPct val="100000"/>
              <a:buFont typeface="Courier New" panose="02070309020205020404" pitchFamily="49" charset="0"/>
              <a:buChar char="o"/>
              <a:defRPr/>
            </a:pPr>
            <a:r>
              <a:rPr lang="en-US" sz="3200" dirty="0"/>
              <a:t>Evaluation process, four steps:</a:t>
            </a:r>
          </a:p>
          <a:p>
            <a:pPr marL="870966" lvl="1" indent="-285750">
              <a:lnSpc>
                <a:spcPct val="100000"/>
              </a:lnSpc>
              <a:spcAft>
                <a:spcPts val="1200"/>
              </a:spcAft>
              <a:buClr>
                <a:schemeClr val="accent1"/>
              </a:buClr>
              <a:buSzPct val="90000"/>
              <a:buFont typeface="Arial" panose="020B0604020202020204" pitchFamily="34" charset="0"/>
              <a:buChar char="•"/>
              <a:defRPr/>
            </a:pPr>
            <a:r>
              <a:rPr lang="en-US" sz="2900" dirty="0"/>
              <a:t>Self-Evaluation</a:t>
            </a:r>
          </a:p>
          <a:p>
            <a:pPr marL="870966" lvl="1" indent="-285750">
              <a:lnSpc>
                <a:spcPct val="100000"/>
              </a:lnSpc>
              <a:spcAft>
                <a:spcPts val="1200"/>
              </a:spcAft>
              <a:buClr>
                <a:schemeClr val="accent1"/>
              </a:buClr>
              <a:buSzPct val="90000"/>
              <a:buFont typeface="Arial" panose="020B0604020202020204" pitchFamily="34" charset="0"/>
              <a:buChar char="•"/>
              <a:defRPr/>
            </a:pPr>
            <a:r>
              <a:rPr lang="en-US" sz="2900" dirty="0"/>
              <a:t>Tenure Review Committee (TRC) Evaluation</a:t>
            </a:r>
          </a:p>
          <a:p>
            <a:pPr marL="870966" lvl="1" indent="-285750">
              <a:lnSpc>
                <a:spcPct val="100000"/>
              </a:lnSpc>
              <a:spcAft>
                <a:spcPts val="1200"/>
              </a:spcAft>
              <a:buClr>
                <a:schemeClr val="accent1"/>
              </a:buClr>
              <a:buSzPct val="90000"/>
              <a:buFont typeface="Arial" panose="020B0604020202020204" pitchFamily="34" charset="0"/>
              <a:buChar char="•"/>
              <a:defRPr/>
            </a:pPr>
            <a:r>
              <a:rPr lang="en-US" sz="2900" dirty="0"/>
              <a:t>Student Surveys</a:t>
            </a:r>
          </a:p>
          <a:p>
            <a:pPr marL="870966" lvl="1" indent="-285750">
              <a:lnSpc>
                <a:spcPct val="100000"/>
              </a:lnSpc>
              <a:spcAft>
                <a:spcPts val="1200"/>
              </a:spcAft>
              <a:buClr>
                <a:schemeClr val="accent1"/>
              </a:buClr>
              <a:buSzPct val="90000"/>
              <a:buFont typeface="Arial" panose="020B0604020202020204" pitchFamily="34" charset="0"/>
              <a:buChar char="•"/>
              <a:defRPr/>
            </a:pPr>
            <a:r>
              <a:rPr lang="en-US" sz="2900" dirty="0"/>
              <a:t>Faculty Performance Evaluation Report and Post-Evaluation Meeting</a:t>
            </a:r>
          </a:p>
        </p:txBody>
      </p:sp>
    </p:spTree>
    <p:extLst>
      <p:ext uri="{BB962C8B-B14F-4D97-AF65-F5344CB8AC3E}">
        <p14:creationId xmlns:p14="http://schemas.microsoft.com/office/powerpoint/2010/main" val="38435797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1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10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3500"/>
                            </p:stCondLst>
                            <p:childTnLst>
                              <p:par>
                                <p:cTn id="17" presetID="10" presetClass="entr" presetSubtype="0" fill="hold" nodeType="afterEffect">
                                  <p:stCondLst>
                                    <p:cond delay="10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fade">
                                      <p:cBhvr>
                                        <p:cTn id="24" dur="500"/>
                                        <p:tgtEl>
                                          <p:spTgt spid="2">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Effect transition="in" filter="fade">
                                      <p:cBhvr>
                                        <p:cTn id="29" dur="500"/>
                                        <p:tgtEl>
                                          <p:spTgt spid="2">
                                            <p:txEl>
                                              <p:pRg st="5" end="5"/>
                                            </p:txEl>
                                          </p:spTgt>
                                        </p:tgtEl>
                                      </p:cBhvr>
                                    </p:animEffect>
                                  </p:childTnLst>
                                </p:cTn>
                              </p:par>
                            </p:childTnLst>
                          </p:cTn>
                        </p:par>
                        <p:par>
                          <p:cTn id="30" fill="hold">
                            <p:stCondLst>
                              <p:cond delay="500"/>
                            </p:stCondLst>
                            <p:childTnLst>
                              <p:par>
                                <p:cTn id="31" presetID="10" presetClass="entr" presetSubtype="0" fill="hold" nodeType="after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Effect transition="in" filter="fade">
                                      <p:cBhvr>
                                        <p:cTn id="33" dur="500"/>
                                        <p:tgtEl>
                                          <p:spTgt spid="2">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2">
                                            <p:txEl>
                                              <p:pRg st="7" end="7"/>
                                            </p:txEl>
                                          </p:spTgt>
                                        </p:tgtEl>
                                        <p:attrNameLst>
                                          <p:attrName>style.visibility</p:attrName>
                                        </p:attrNameLst>
                                      </p:cBhvr>
                                      <p:to>
                                        <p:strVal val="visible"/>
                                      </p:to>
                                    </p:set>
                                    <p:animEffect transition="in" filter="fade">
                                      <p:cBhvr>
                                        <p:cTn id="38" dur="500"/>
                                        <p:tgtEl>
                                          <p:spTgt spid="2">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Effect transition="in" filter="fade">
                                      <p:cBhvr>
                                        <p:cTn id="43" dur="500"/>
                                        <p:tgtEl>
                                          <p:spTgt spid="2">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2">
                                            <p:txEl>
                                              <p:pRg st="9" end="9"/>
                                            </p:txEl>
                                          </p:spTgt>
                                        </p:tgtEl>
                                        <p:attrNameLst>
                                          <p:attrName>style.visibility</p:attrName>
                                        </p:attrNameLst>
                                      </p:cBhvr>
                                      <p:to>
                                        <p:strVal val="visible"/>
                                      </p:to>
                                    </p:set>
                                    <p:animEffect transition="in" filter="fade">
                                      <p:cBhvr>
                                        <p:cTn id="48"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5313" y="247285"/>
            <a:ext cx="7772400" cy="877029"/>
          </a:xfrm>
        </p:spPr>
        <p:txBody>
          <a:bodyPr/>
          <a:lstStyle/>
          <a:p>
            <a:r>
              <a:rPr lang="en-US" dirty="0"/>
              <a:t>Self-Evaluation – A Portfolio</a:t>
            </a:r>
          </a:p>
        </p:txBody>
      </p:sp>
      <p:sp>
        <p:nvSpPr>
          <p:cNvPr id="2" name="Content Placeholder 1"/>
          <p:cNvSpPr>
            <a:spLocks noGrp="1"/>
          </p:cNvSpPr>
          <p:nvPr>
            <p:ph idx="1"/>
          </p:nvPr>
        </p:nvSpPr>
        <p:spPr>
          <a:xfrm>
            <a:off x="327991" y="1033669"/>
            <a:ext cx="8130209" cy="5577045"/>
          </a:xfrm>
        </p:spPr>
        <p:txBody>
          <a:bodyPr>
            <a:normAutofit fontScale="92500" lnSpcReduction="20000"/>
          </a:bodyPr>
          <a:lstStyle/>
          <a:p>
            <a:pPr marL="548640" lvl="1" indent="-411480">
              <a:lnSpc>
                <a:spcPct val="100000"/>
              </a:lnSpc>
              <a:spcBef>
                <a:spcPts val="0"/>
              </a:spcBef>
              <a:spcAft>
                <a:spcPts val="1200"/>
              </a:spcAft>
              <a:buSzPct val="100000"/>
              <a:buFont typeface="Courier New" panose="02070309020205020404" pitchFamily="49" charset="0"/>
              <a:buChar char="o"/>
              <a:defRPr/>
            </a:pPr>
            <a:r>
              <a:rPr lang="en-US" sz="2200" dirty="0"/>
              <a:t>A way for you to demonstrate your accomplishments and strengths</a:t>
            </a:r>
          </a:p>
          <a:p>
            <a:pPr marL="548640" lvl="1" indent="-411480">
              <a:lnSpc>
                <a:spcPct val="100000"/>
              </a:lnSpc>
              <a:spcBef>
                <a:spcPts val="0"/>
              </a:spcBef>
              <a:spcAft>
                <a:spcPts val="1200"/>
              </a:spcAft>
              <a:buSzPct val="100000"/>
              <a:buFont typeface="Courier New" panose="02070309020205020404" pitchFamily="49" charset="0"/>
              <a:buChar char="o"/>
              <a:defRPr/>
            </a:pPr>
            <a:r>
              <a:rPr lang="en-US" sz="2200" dirty="0"/>
              <a:t>No required format or content </a:t>
            </a:r>
          </a:p>
          <a:p>
            <a:pPr marL="548640" lvl="1" indent="-411480">
              <a:lnSpc>
                <a:spcPct val="100000"/>
              </a:lnSpc>
              <a:spcBef>
                <a:spcPts val="0"/>
              </a:spcBef>
              <a:spcAft>
                <a:spcPts val="1200"/>
              </a:spcAft>
              <a:buSzPct val="100000"/>
              <a:buFont typeface="Courier New" panose="02070309020205020404" pitchFamily="49" charset="0"/>
              <a:buChar char="o"/>
              <a:defRPr/>
            </a:pPr>
            <a:r>
              <a:rPr lang="en-US" sz="2200" dirty="0"/>
              <a:t>Should include:</a:t>
            </a:r>
          </a:p>
          <a:p>
            <a:pPr marL="870966" lvl="1" indent="-285750">
              <a:lnSpc>
                <a:spcPct val="100000"/>
              </a:lnSpc>
              <a:spcAft>
                <a:spcPts val="1200"/>
              </a:spcAft>
              <a:buClr>
                <a:schemeClr val="accent1"/>
              </a:buClr>
              <a:buSzPct val="90000"/>
              <a:buFont typeface="Arial" panose="020B0604020202020204" pitchFamily="34" charset="0"/>
              <a:buChar char="•"/>
              <a:defRPr/>
            </a:pPr>
            <a:r>
              <a:rPr lang="en-US" sz="2000" dirty="0"/>
              <a:t>Report of committee work/college service</a:t>
            </a:r>
          </a:p>
          <a:p>
            <a:pPr marL="870966" lvl="1" indent="-285750">
              <a:lnSpc>
                <a:spcPct val="100000"/>
              </a:lnSpc>
              <a:spcAft>
                <a:spcPts val="1200"/>
              </a:spcAft>
              <a:buClr>
                <a:schemeClr val="accent1"/>
              </a:buClr>
              <a:buSzPct val="90000"/>
              <a:buFont typeface="Arial" panose="020B0604020202020204" pitchFamily="34" charset="0"/>
              <a:buChar char="•"/>
              <a:defRPr/>
            </a:pPr>
            <a:r>
              <a:rPr lang="en-US" sz="2000" dirty="0"/>
              <a:t>Accomplishments (publications, exhibitions, performances, paper presentations, etc.)</a:t>
            </a:r>
          </a:p>
          <a:p>
            <a:pPr marL="870966" lvl="1" indent="-285750">
              <a:lnSpc>
                <a:spcPct val="100000"/>
              </a:lnSpc>
              <a:spcAft>
                <a:spcPts val="1200"/>
              </a:spcAft>
              <a:buClr>
                <a:schemeClr val="accent1"/>
              </a:buClr>
              <a:buSzPct val="90000"/>
              <a:buFont typeface="Arial" panose="020B0604020202020204" pitchFamily="34" charset="0"/>
              <a:buChar char="•"/>
              <a:defRPr/>
            </a:pPr>
            <a:r>
              <a:rPr lang="en-US" sz="2000" dirty="0"/>
              <a:t>Awards and achievements</a:t>
            </a:r>
          </a:p>
          <a:p>
            <a:pPr marL="870966" lvl="1" indent="-285750">
              <a:lnSpc>
                <a:spcPct val="100000"/>
              </a:lnSpc>
              <a:spcAft>
                <a:spcPts val="1200"/>
              </a:spcAft>
              <a:buClr>
                <a:schemeClr val="accent1"/>
              </a:buClr>
              <a:buSzPct val="90000"/>
              <a:buFont typeface="Arial" panose="020B0604020202020204" pitchFamily="34" charset="0"/>
              <a:buChar char="•"/>
              <a:defRPr/>
            </a:pPr>
            <a:r>
              <a:rPr lang="en-US" sz="2000" dirty="0"/>
              <a:t>Professional development highlights (conferences attended, etc.)</a:t>
            </a:r>
          </a:p>
          <a:p>
            <a:pPr marL="870966" lvl="1" indent="-285750">
              <a:lnSpc>
                <a:spcPct val="100000"/>
              </a:lnSpc>
              <a:spcAft>
                <a:spcPts val="1200"/>
              </a:spcAft>
              <a:buClr>
                <a:schemeClr val="accent1"/>
              </a:buClr>
              <a:buSzPct val="90000"/>
              <a:buFont typeface="Arial" panose="020B0604020202020204" pitchFamily="34" charset="0"/>
              <a:buChar char="•"/>
              <a:defRPr/>
            </a:pPr>
            <a:r>
              <a:rPr lang="en-US" sz="2000" dirty="0"/>
              <a:t>Sample class materials (syllabi, assignments, exams, etc.)</a:t>
            </a:r>
          </a:p>
          <a:p>
            <a:pPr marL="870966" lvl="1" indent="-285750">
              <a:lnSpc>
                <a:spcPct val="100000"/>
              </a:lnSpc>
              <a:spcAft>
                <a:spcPts val="1200"/>
              </a:spcAft>
              <a:buClr>
                <a:schemeClr val="accent1"/>
              </a:buClr>
              <a:buSzPct val="90000"/>
              <a:buFont typeface="Arial" panose="020B0604020202020204" pitchFamily="34" charset="0"/>
              <a:buChar char="•"/>
              <a:defRPr/>
            </a:pPr>
            <a:r>
              <a:rPr lang="en-US" sz="2000" dirty="0"/>
              <a:t>Goals and objectives for next evaluation period</a:t>
            </a:r>
          </a:p>
          <a:p>
            <a:pPr marL="870966" lvl="1" indent="-285750">
              <a:lnSpc>
                <a:spcPct val="100000"/>
              </a:lnSpc>
              <a:spcBef>
                <a:spcPts val="0"/>
              </a:spcBef>
              <a:spcAft>
                <a:spcPts val="1800"/>
              </a:spcAft>
              <a:buClr>
                <a:schemeClr val="accent1"/>
              </a:buClr>
              <a:buSzPct val="90000"/>
              <a:buFont typeface="Arial" panose="020B0604020202020204" pitchFamily="34" charset="0"/>
              <a:buChar char="•"/>
              <a:defRPr/>
            </a:pPr>
            <a:r>
              <a:rPr lang="en-US" sz="2000" dirty="0"/>
              <a:t>Anything else you would like to include</a:t>
            </a:r>
          </a:p>
          <a:p>
            <a:pPr marL="548640" lvl="1" indent="-411480">
              <a:lnSpc>
                <a:spcPct val="100000"/>
              </a:lnSpc>
              <a:spcBef>
                <a:spcPts val="0"/>
              </a:spcBef>
              <a:spcAft>
                <a:spcPts val="1200"/>
              </a:spcAft>
              <a:buSzPct val="100000"/>
              <a:buFont typeface="Courier New" panose="02070309020205020404" pitchFamily="49" charset="0"/>
              <a:buChar char="o"/>
              <a:defRPr/>
            </a:pPr>
            <a:r>
              <a:rPr lang="en-US" sz="2200" dirty="0"/>
              <a:t>Due October 15 of each year</a:t>
            </a:r>
          </a:p>
        </p:txBody>
      </p:sp>
    </p:spTree>
    <p:extLst>
      <p:ext uri="{BB962C8B-B14F-4D97-AF65-F5344CB8AC3E}">
        <p14:creationId xmlns:p14="http://schemas.microsoft.com/office/powerpoint/2010/main" val="7929121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fade">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fade">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fade">
                                      <p:cBhvr>
                                        <p:cTn id="57"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326798"/>
            <a:ext cx="7772400" cy="718003"/>
          </a:xfrm>
        </p:spPr>
        <p:txBody>
          <a:bodyPr/>
          <a:lstStyle/>
          <a:p>
            <a:r>
              <a:rPr lang="en-US" dirty="0"/>
              <a:t>The Tenure Review Committee</a:t>
            </a:r>
          </a:p>
        </p:txBody>
      </p:sp>
      <p:sp>
        <p:nvSpPr>
          <p:cNvPr id="2" name="Content Placeholder 1"/>
          <p:cNvSpPr>
            <a:spLocks noGrp="1"/>
          </p:cNvSpPr>
          <p:nvPr>
            <p:ph idx="1"/>
          </p:nvPr>
        </p:nvSpPr>
        <p:spPr>
          <a:xfrm>
            <a:off x="546652" y="1253523"/>
            <a:ext cx="7772400" cy="5127399"/>
          </a:xfrm>
        </p:spPr>
        <p:txBody>
          <a:bodyPr>
            <a:normAutofit fontScale="92500" lnSpcReduction="10000"/>
          </a:bodyPr>
          <a:lstStyle/>
          <a:p>
            <a:pPr marL="548640" lvl="1" indent="-411480">
              <a:lnSpc>
                <a:spcPct val="100000"/>
              </a:lnSpc>
              <a:spcBef>
                <a:spcPts val="0"/>
              </a:spcBef>
              <a:spcAft>
                <a:spcPts val="1800"/>
              </a:spcAft>
              <a:buSzPct val="100000"/>
              <a:buFont typeface="Courier New" panose="02070309020205020404" pitchFamily="49" charset="0"/>
              <a:buChar char="o"/>
              <a:defRPr/>
            </a:pPr>
            <a:r>
              <a:rPr lang="en-US" sz="2200" dirty="0"/>
              <a:t>The TRC includes:</a:t>
            </a:r>
          </a:p>
          <a:p>
            <a:pPr marL="870966" lvl="1" indent="-285750">
              <a:lnSpc>
                <a:spcPct val="100000"/>
              </a:lnSpc>
              <a:spcAft>
                <a:spcPts val="1800"/>
              </a:spcAft>
              <a:buClr>
                <a:schemeClr val="accent1"/>
              </a:buClr>
              <a:buSzPct val="90000"/>
              <a:buFont typeface="Arial" panose="020B0604020202020204" pitchFamily="34" charset="0"/>
              <a:buChar char="•"/>
              <a:defRPr/>
            </a:pPr>
            <a:r>
              <a:rPr lang="en-US" sz="2000" dirty="0"/>
              <a:t>The dean</a:t>
            </a:r>
          </a:p>
          <a:p>
            <a:pPr marL="870966" lvl="1" indent="-285750">
              <a:lnSpc>
                <a:spcPct val="100000"/>
              </a:lnSpc>
              <a:spcAft>
                <a:spcPts val="1800"/>
              </a:spcAft>
              <a:buClr>
                <a:schemeClr val="accent1"/>
              </a:buClr>
              <a:buSzPct val="90000"/>
              <a:buFont typeface="Arial" panose="020B0604020202020204" pitchFamily="34" charset="0"/>
              <a:buChar char="•"/>
              <a:defRPr/>
            </a:pPr>
            <a:r>
              <a:rPr lang="en-US" sz="2000" dirty="0"/>
              <a:t>Two tenured faculty members from the department, division/school, or related discipline.</a:t>
            </a:r>
          </a:p>
          <a:p>
            <a:pPr marL="1097280" lvl="2" indent="-411480">
              <a:lnSpc>
                <a:spcPct val="100000"/>
              </a:lnSpc>
              <a:spcAft>
                <a:spcPts val="1800"/>
              </a:spcAft>
              <a:buSzPct val="100000"/>
              <a:buFont typeface="Rockwell" panose="02060603020205020403" pitchFamily="18" charset="0"/>
              <a:buChar char="—"/>
              <a:defRPr/>
            </a:pPr>
            <a:r>
              <a:rPr lang="en-US" sz="1800" dirty="0"/>
              <a:t>Faculty members are appointed by the dean in consultation with the department chair.  </a:t>
            </a:r>
          </a:p>
          <a:p>
            <a:pPr marL="870966" lvl="1" indent="-285750">
              <a:lnSpc>
                <a:spcPct val="100000"/>
              </a:lnSpc>
              <a:spcAft>
                <a:spcPts val="1800"/>
              </a:spcAft>
              <a:buClr>
                <a:schemeClr val="accent1"/>
              </a:buClr>
              <a:buSzPct val="90000"/>
              <a:buFont typeface="Arial" panose="020B0604020202020204" pitchFamily="34" charset="0"/>
              <a:buChar char="•"/>
              <a:defRPr/>
            </a:pPr>
            <a:r>
              <a:rPr lang="en-US" sz="2000" dirty="0"/>
              <a:t>A non-voting mentor, selected by the probationary faculty member in consultation with the department chair. The faculty member may replace their faculty mentor at will.</a:t>
            </a:r>
          </a:p>
          <a:p>
            <a:pPr marL="548640" lvl="1" indent="-411480">
              <a:lnSpc>
                <a:spcPct val="100000"/>
              </a:lnSpc>
              <a:spcBef>
                <a:spcPts val="0"/>
              </a:spcBef>
              <a:spcAft>
                <a:spcPts val="1800"/>
              </a:spcAft>
              <a:buSzPct val="100000"/>
              <a:buFont typeface="Courier New" panose="02070309020205020404" pitchFamily="49" charset="0"/>
              <a:buChar char="o"/>
              <a:defRPr/>
            </a:pPr>
            <a:r>
              <a:rPr lang="en-US" sz="2200" dirty="0"/>
              <a:t>All appointments must be approved by the Academic Senate.</a:t>
            </a:r>
          </a:p>
          <a:p>
            <a:pPr marL="548640" lvl="1" indent="-411480">
              <a:lnSpc>
                <a:spcPct val="100000"/>
              </a:lnSpc>
              <a:spcBef>
                <a:spcPts val="0"/>
              </a:spcBef>
              <a:spcAft>
                <a:spcPts val="1800"/>
              </a:spcAft>
              <a:buSzPct val="100000"/>
              <a:buFont typeface="Courier New" panose="02070309020205020404" pitchFamily="49" charset="0"/>
              <a:buChar char="o"/>
              <a:defRPr/>
            </a:pPr>
            <a:r>
              <a:rPr lang="en-US" sz="2200" dirty="0"/>
              <a:t>Should be the same TRC throughout the 4-year period</a:t>
            </a:r>
          </a:p>
        </p:txBody>
      </p:sp>
    </p:spTree>
    <p:extLst>
      <p:ext uri="{BB962C8B-B14F-4D97-AF65-F5344CB8AC3E}">
        <p14:creationId xmlns:p14="http://schemas.microsoft.com/office/powerpoint/2010/main" val="382778310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par>
                          <p:cTn id="18" fill="hold">
                            <p:stCondLst>
                              <p:cond delay="500"/>
                            </p:stCondLst>
                            <p:childTnLst>
                              <p:par>
                                <p:cTn id="19" presetID="10" presetClass="entr" presetSubtype="0" fill="hold" nodeType="after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500"/>
                                        <p:tgtEl>
                                          <p:spTgt spid="2">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fade">
                                      <p:cBhvr>
                                        <p:cTn id="26" dur="500"/>
                                        <p:tgtEl>
                                          <p:spTgt spid="2">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fade">
                                      <p:cBhvr>
                                        <p:cTn id="31" dur="500"/>
                                        <p:tgtEl>
                                          <p:spTgt spid="2">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2">
                                            <p:txEl>
                                              <p:pRg st="6" end="6"/>
                                            </p:txEl>
                                          </p:spTgt>
                                        </p:tgtEl>
                                        <p:attrNameLst>
                                          <p:attrName>style.visibility</p:attrName>
                                        </p:attrNameLst>
                                      </p:cBhvr>
                                      <p:to>
                                        <p:strVal val="visible"/>
                                      </p:to>
                                    </p:set>
                                    <p:animEffect transition="in" filter="fade">
                                      <p:cBhvr>
                                        <p:cTn id="36"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285850"/>
            <a:ext cx="7772400" cy="867090"/>
          </a:xfrm>
        </p:spPr>
        <p:txBody>
          <a:bodyPr/>
          <a:lstStyle/>
          <a:p>
            <a:r>
              <a:rPr lang="en-US" dirty="0"/>
              <a:t>Review Process</a:t>
            </a:r>
          </a:p>
        </p:txBody>
      </p:sp>
      <p:sp>
        <p:nvSpPr>
          <p:cNvPr id="2" name="Content Placeholder 1"/>
          <p:cNvSpPr>
            <a:spLocks noGrp="1"/>
          </p:cNvSpPr>
          <p:nvPr>
            <p:ph idx="1"/>
          </p:nvPr>
        </p:nvSpPr>
        <p:spPr>
          <a:xfrm>
            <a:off x="381000" y="1152940"/>
            <a:ext cx="8407400" cy="5324059"/>
          </a:xfrm>
        </p:spPr>
        <p:txBody>
          <a:bodyPr>
            <a:normAutofit fontScale="77500" lnSpcReduction="20000"/>
          </a:bodyPr>
          <a:lstStyle/>
          <a:p>
            <a:pPr marL="548640" lvl="1" indent="-411480">
              <a:lnSpc>
                <a:spcPct val="110000"/>
              </a:lnSpc>
              <a:spcBef>
                <a:spcPts val="0"/>
              </a:spcBef>
              <a:spcAft>
                <a:spcPts val="1800"/>
              </a:spcAft>
              <a:buSzPct val="100000"/>
              <a:buFont typeface="Courier New" panose="02070309020205020404" pitchFamily="49" charset="0"/>
              <a:buChar char="o"/>
              <a:defRPr/>
            </a:pPr>
            <a:r>
              <a:rPr lang="en-US" sz="2200" dirty="0"/>
              <a:t>Scheduled classroom/worksite visits by all members of the TRC of at least 50 minutes.</a:t>
            </a:r>
          </a:p>
          <a:p>
            <a:pPr marL="870966" lvl="1" indent="-285750">
              <a:lnSpc>
                <a:spcPct val="110000"/>
              </a:lnSpc>
              <a:spcAft>
                <a:spcPts val="1800"/>
              </a:spcAft>
              <a:buClr>
                <a:schemeClr val="accent1"/>
              </a:buClr>
              <a:buSzPct val="90000"/>
              <a:buFont typeface="Arial" panose="020B0604020202020204" pitchFamily="34" charset="0"/>
              <a:buChar char="•"/>
              <a:defRPr/>
            </a:pPr>
            <a:r>
              <a:rPr lang="en-US" sz="2000" dirty="0"/>
              <a:t>Must be a mutually-agreed upon time.</a:t>
            </a:r>
          </a:p>
          <a:p>
            <a:pPr marL="870966" lvl="1" indent="-285750">
              <a:lnSpc>
                <a:spcPct val="110000"/>
              </a:lnSpc>
              <a:spcAft>
                <a:spcPts val="1800"/>
              </a:spcAft>
              <a:buClr>
                <a:schemeClr val="accent1"/>
              </a:buClr>
              <a:buSzPct val="90000"/>
              <a:buFont typeface="Arial" panose="020B0604020202020204" pitchFamily="34" charset="0"/>
              <a:buChar char="•"/>
              <a:defRPr/>
            </a:pPr>
            <a:r>
              <a:rPr lang="en-US" sz="2000" dirty="0"/>
              <a:t>For online classes, the class is presented to the member(s) of the TRC by the faculty member.  Direct access to the class is not required.</a:t>
            </a:r>
          </a:p>
          <a:p>
            <a:pPr marL="548640" lvl="1" indent="-411480">
              <a:lnSpc>
                <a:spcPct val="110000"/>
              </a:lnSpc>
              <a:spcBef>
                <a:spcPts val="0"/>
              </a:spcBef>
              <a:spcAft>
                <a:spcPts val="1800"/>
              </a:spcAft>
              <a:buSzPct val="100000"/>
              <a:buFont typeface="Courier New" panose="02070309020205020404" pitchFamily="49" charset="0"/>
              <a:buChar char="o"/>
              <a:defRPr/>
            </a:pPr>
            <a:r>
              <a:rPr lang="en-US" sz="2200" dirty="0"/>
              <a:t>A joint evaluation report is prepared by the TRC, with recommendations for renewal or non-renewal.</a:t>
            </a:r>
          </a:p>
          <a:p>
            <a:pPr marL="548640" lvl="1" indent="-411480">
              <a:lnSpc>
                <a:spcPct val="110000"/>
              </a:lnSpc>
              <a:spcBef>
                <a:spcPts val="0"/>
              </a:spcBef>
              <a:spcAft>
                <a:spcPts val="1800"/>
              </a:spcAft>
              <a:buSzPct val="100000"/>
              <a:buFont typeface="Courier New" panose="02070309020205020404" pitchFamily="49" charset="0"/>
              <a:buChar char="o"/>
              <a:defRPr/>
            </a:pPr>
            <a:r>
              <a:rPr lang="en-US" sz="2200" dirty="0"/>
              <a:t>If the results of the TRC evaluation are unsatisfactory, you should receive a remediation plan, including follow-up activities, dates of completion, and </a:t>
            </a:r>
            <a:r>
              <a:rPr lang="en-US" sz="2200"/>
              <a:t>measurable outcomes.</a:t>
            </a:r>
            <a:endParaRPr lang="en-US" sz="2200" dirty="0"/>
          </a:p>
          <a:p>
            <a:pPr marL="548640" lvl="1" indent="-411480">
              <a:lnSpc>
                <a:spcPct val="110000"/>
              </a:lnSpc>
              <a:spcBef>
                <a:spcPts val="0"/>
              </a:spcBef>
              <a:spcAft>
                <a:spcPts val="1800"/>
              </a:spcAft>
              <a:buSzPct val="100000"/>
              <a:buFont typeface="Courier New" panose="02070309020205020404" pitchFamily="49" charset="0"/>
              <a:buChar char="o"/>
              <a:defRPr/>
            </a:pPr>
            <a:r>
              <a:rPr lang="en-US" sz="2200" dirty="0"/>
              <a:t>If a remediation plan is received, the TRC should meet with you and/or observe you during the following year to track progress on the plan.</a:t>
            </a:r>
          </a:p>
          <a:p>
            <a:pPr marL="548640" lvl="1" indent="-411480">
              <a:lnSpc>
                <a:spcPct val="110000"/>
              </a:lnSpc>
              <a:spcBef>
                <a:spcPts val="0"/>
              </a:spcBef>
              <a:spcAft>
                <a:spcPts val="1800"/>
              </a:spcAft>
              <a:buSzPct val="100000"/>
              <a:buFont typeface="Courier New" panose="02070309020205020404" pitchFamily="49" charset="0"/>
              <a:buChar char="o"/>
              <a:defRPr/>
            </a:pPr>
            <a:r>
              <a:rPr lang="en-US" sz="2200" dirty="0"/>
              <a:t>You can be evaluated in fall and spring semesters, if needed.</a:t>
            </a:r>
          </a:p>
          <a:p>
            <a:endParaRPr lang="en-US" dirty="0"/>
          </a:p>
        </p:txBody>
      </p:sp>
    </p:spTree>
    <p:extLst>
      <p:ext uri="{BB962C8B-B14F-4D97-AF65-F5344CB8AC3E}">
        <p14:creationId xmlns:p14="http://schemas.microsoft.com/office/powerpoint/2010/main" val="10596845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5313" y="304801"/>
            <a:ext cx="7772400" cy="847211"/>
          </a:xfrm>
        </p:spPr>
        <p:txBody>
          <a:bodyPr/>
          <a:lstStyle/>
          <a:p>
            <a:r>
              <a:rPr lang="en-US" dirty="0"/>
              <a:t>Important points </a:t>
            </a:r>
          </a:p>
        </p:txBody>
      </p:sp>
      <p:sp>
        <p:nvSpPr>
          <p:cNvPr id="2" name="Content Placeholder 1"/>
          <p:cNvSpPr>
            <a:spLocks noGrp="1"/>
          </p:cNvSpPr>
          <p:nvPr>
            <p:ph idx="1"/>
          </p:nvPr>
        </p:nvSpPr>
        <p:spPr>
          <a:xfrm>
            <a:off x="381000" y="1152012"/>
            <a:ext cx="8407400" cy="5606597"/>
          </a:xfrm>
        </p:spPr>
        <p:txBody>
          <a:bodyPr>
            <a:normAutofit fontScale="77500" lnSpcReduction="20000"/>
          </a:bodyPr>
          <a:lstStyle/>
          <a:p>
            <a:pPr marL="548640" lvl="1" indent="-411480">
              <a:lnSpc>
                <a:spcPct val="110000"/>
              </a:lnSpc>
              <a:spcBef>
                <a:spcPts val="0"/>
              </a:spcBef>
              <a:spcAft>
                <a:spcPts val="1800"/>
              </a:spcAft>
              <a:buSzPct val="100000"/>
              <a:buFont typeface="Courier New" panose="02070309020205020404" pitchFamily="49" charset="0"/>
              <a:buChar char="o"/>
              <a:defRPr/>
            </a:pPr>
            <a:r>
              <a:rPr lang="en-US" sz="2600" dirty="0"/>
              <a:t>The purpose of the evaluation process is for continuous improvement of the employee.  You have a right to an evaluation and a discussion on the findings.</a:t>
            </a:r>
          </a:p>
          <a:p>
            <a:pPr marL="548640" lvl="1" indent="-411480">
              <a:lnSpc>
                <a:spcPct val="110000"/>
              </a:lnSpc>
              <a:spcBef>
                <a:spcPts val="0"/>
              </a:spcBef>
              <a:spcAft>
                <a:spcPts val="1800"/>
              </a:spcAft>
              <a:buSzPct val="100000"/>
              <a:buFont typeface="Courier New" panose="02070309020205020404" pitchFamily="49" charset="0"/>
              <a:buChar char="o"/>
              <a:defRPr/>
            </a:pPr>
            <a:r>
              <a:rPr lang="en-US" sz="2600" dirty="0"/>
              <a:t>The specific classes and dates of the observations must be mutually-agreed upon.</a:t>
            </a:r>
          </a:p>
          <a:p>
            <a:pPr marL="548640" lvl="1" indent="-411480">
              <a:lnSpc>
                <a:spcPct val="110000"/>
              </a:lnSpc>
              <a:spcBef>
                <a:spcPts val="0"/>
              </a:spcBef>
              <a:spcAft>
                <a:spcPts val="1800"/>
              </a:spcAft>
              <a:buSzPct val="100000"/>
              <a:buFont typeface="Courier New" panose="02070309020205020404" pitchFamily="49" charset="0"/>
              <a:buChar char="o"/>
              <a:defRPr/>
            </a:pPr>
            <a:r>
              <a:rPr lang="en-US" sz="2600" dirty="0"/>
              <a:t>No one can just stop by and observe your class without your prior agreement.  </a:t>
            </a:r>
          </a:p>
          <a:p>
            <a:pPr marL="548640" lvl="1" indent="-411480">
              <a:lnSpc>
                <a:spcPct val="110000"/>
              </a:lnSpc>
              <a:spcBef>
                <a:spcPts val="0"/>
              </a:spcBef>
              <a:spcAft>
                <a:spcPts val="1800"/>
              </a:spcAft>
              <a:buSzPct val="100000"/>
              <a:buFont typeface="Courier New" panose="02070309020205020404" pitchFamily="49" charset="0"/>
              <a:buChar char="o"/>
              <a:defRPr/>
            </a:pPr>
            <a:r>
              <a:rPr lang="en-US" sz="2600" dirty="0"/>
              <a:t>Observations that take place outside of the evaluation process cannot be used for the purposes of the evaluation.</a:t>
            </a:r>
          </a:p>
          <a:p>
            <a:pPr marL="548640" lvl="1" indent="-411480">
              <a:lnSpc>
                <a:spcPct val="110000"/>
              </a:lnSpc>
              <a:spcBef>
                <a:spcPts val="0"/>
              </a:spcBef>
              <a:spcAft>
                <a:spcPts val="1800"/>
              </a:spcAft>
              <a:buSzPct val="100000"/>
              <a:buFont typeface="Courier New" panose="02070309020205020404" pitchFamily="49" charset="0"/>
              <a:buChar char="o"/>
              <a:defRPr/>
            </a:pPr>
            <a:r>
              <a:rPr lang="en-US" sz="2600" dirty="0"/>
              <a:t>Nothing based on hearsay can be included in your evaluation.  Everything must be documented.</a:t>
            </a:r>
          </a:p>
          <a:p>
            <a:pPr marL="548640" lvl="1" indent="-411480">
              <a:lnSpc>
                <a:spcPct val="110000"/>
              </a:lnSpc>
              <a:spcBef>
                <a:spcPts val="0"/>
              </a:spcBef>
              <a:spcAft>
                <a:spcPts val="1800"/>
              </a:spcAft>
              <a:buSzPct val="100000"/>
              <a:buFont typeface="Courier New" panose="02070309020205020404" pitchFamily="49" charset="0"/>
              <a:buChar char="o"/>
              <a:defRPr/>
            </a:pPr>
            <a:r>
              <a:rPr lang="en-US" sz="2600" dirty="0"/>
              <a:t>Read the contract and look over the evaluation form to see what items can be included in the evaluation.</a:t>
            </a:r>
          </a:p>
          <a:p>
            <a:pPr marL="548640" lvl="1" indent="-411480">
              <a:lnSpc>
                <a:spcPct val="110000"/>
              </a:lnSpc>
              <a:spcBef>
                <a:spcPts val="0"/>
              </a:spcBef>
              <a:spcAft>
                <a:spcPts val="1800"/>
              </a:spcAft>
              <a:buSzPct val="100000"/>
              <a:buFont typeface="Courier New" panose="02070309020205020404" pitchFamily="49" charset="0"/>
              <a:buChar char="o"/>
              <a:defRPr/>
            </a:pPr>
            <a:r>
              <a:rPr lang="en-US" sz="2600" dirty="0"/>
              <a:t>Non-renewal after 3rd and 4th year must be for cause and requires an arbitration hearing.</a:t>
            </a:r>
          </a:p>
        </p:txBody>
      </p:sp>
    </p:spTree>
    <p:extLst>
      <p:ext uri="{BB962C8B-B14F-4D97-AF65-F5344CB8AC3E}">
        <p14:creationId xmlns:p14="http://schemas.microsoft.com/office/powerpoint/2010/main" val="18291216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0"/>
            <a:ext cx="7772400" cy="1609344"/>
          </a:xfrm>
        </p:spPr>
        <p:txBody>
          <a:bodyPr/>
          <a:lstStyle/>
          <a:p>
            <a:r>
              <a:rPr lang="en-US" dirty="0"/>
              <a:t>How can we Help You?</a:t>
            </a:r>
          </a:p>
        </p:txBody>
      </p:sp>
      <p:sp>
        <p:nvSpPr>
          <p:cNvPr id="2" name="Content Placeholder 1"/>
          <p:cNvSpPr>
            <a:spLocks noGrp="1"/>
          </p:cNvSpPr>
          <p:nvPr>
            <p:ph idx="1"/>
          </p:nvPr>
        </p:nvSpPr>
        <p:spPr>
          <a:xfrm>
            <a:off x="685800" y="1609344"/>
            <a:ext cx="7772400" cy="4562856"/>
          </a:xfrm>
        </p:spPr>
        <p:txBody>
          <a:bodyPr>
            <a:normAutofit/>
          </a:bodyPr>
          <a:lstStyle/>
          <a:p>
            <a:pPr marL="548640" lvl="1" indent="-411480">
              <a:lnSpc>
                <a:spcPct val="80000"/>
              </a:lnSpc>
              <a:spcBef>
                <a:spcPts val="0"/>
              </a:spcBef>
              <a:spcAft>
                <a:spcPts val="1800"/>
              </a:spcAft>
              <a:buSzPct val="100000"/>
              <a:buFont typeface="Courier New" panose="02070309020205020404" pitchFamily="49" charset="0"/>
              <a:buChar char="o"/>
              <a:defRPr/>
            </a:pPr>
            <a:r>
              <a:rPr lang="en-US" sz="3200" dirty="0"/>
              <a:t>Contact us:</a:t>
            </a:r>
          </a:p>
          <a:p>
            <a:pPr marL="870966" lvl="1" indent="-285750">
              <a:lnSpc>
                <a:spcPct val="80000"/>
              </a:lnSpc>
              <a:spcAft>
                <a:spcPts val="1800"/>
              </a:spcAft>
              <a:buClr>
                <a:schemeClr val="accent1"/>
              </a:buClr>
              <a:buSzPct val="90000"/>
              <a:buFont typeface="Arial" panose="020B0604020202020204" pitchFamily="34" charset="0"/>
              <a:buChar char="•"/>
              <a:defRPr/>
            </a:pPr>
            <a:r>
              <a:rPr lang="en-US" sz="3200" dirty="0">
                <a:hlinkClick r:id="rId2">
                  <a:extLst>
                    <a:ext uri="{A12FA001-AC4F-418D-AE19-62706E023703}">
                      <ahyp:hlinkClr xmlns:ahyp="http://schemas.microsoft.com/office/drawing/2018/hyperlinkcolor" val="tx"/>
                    </a:ext>
                  </a:extLst>
                </a:hlinkClick>
              </a:rPr>
              <a:t>socccdfa.org</a:t>
            </a:r>
            <a:endParaRPr lang="en-US" sz="3200" dirty="0"/>
          </a:p>
          <a:p>
            <a:pPr marL="870966" lvl="1" indent="-285750">
              <a:lnSpc>
                <a:spcPct val="80000"/>
              </a:lnSpc>
              <a:spcAft>
                <a:spcPts val="1800"/>
              </a:spcAft>
              <a:buClr>
                <a:schemeClr val="accent1"/>
              </a:buClr>
              <a:buSzPct val="90000"/>
              <a:buFont typeface="Arial" panose="020B0604020202020204" pitchFamily="34" charset="0"/>
              <a:buChar char="•"/>
              <a:defRPr/>
            </a:pPr>
            <a:r>
              <a:rPr lang="en-US" sz="3200" dirty="0">
                <a:hlinkClick r:id="rId2">
                  <a:extLst>
                    <a:ext uri="{A12FA001-AC4F-418D-AE19-62706E023703}">
                      <ahyp:hlinkClr xmlns:ahyp="http://schemas.microsoft.com/office/drawing/2018/hyperlinkcolor" val="tx"/>
                    </a:ext>
                  </a:extLst>
                </a:hlinkClick>
              </a:rPr>
              <a:t>facultyassociation@socccd.edu</a:t>
            </a:r>
            <a:endParaRPr lang="en-US" sz="3200" dirty="0"/>
          </a:p>
          <a:p>
            <a:pPr marL="870966" lvl="1" indent="-285750">
              <a:lnSpc>
                <a:spcPct val="80000"/>
              </a:lnSpc>
              <a:spcAft>
                <a:spcPts val="1800"/>
              </a:spcAft>
              <a:buClr>
                <a:schemeClr val="accent1"/>
              </a:buClr>
              <a:buSzPct val="90000"/>
              <a:buFont typeface="Arial" panose="020B0604020202020204" pitchFamily="34" charset="0"/>
              <a:buChar char="•"/>
              <a:defRPr/>
            </a:pPr>
            <a:r>
              <a:rPr lang="en-US" sz="3200" dirty="0"/>
              <a:t>949-582-4988</a:t>
            </a:r>
          </a:p>
          <a:p>
            <a:pPr lvl="1">
              <a:buClr>
                <a:schemeClr val="accent1"/>
              </a:buClr>
            </a:pPr>
            <a:endParaRPr lang="en-US" dirty="0"/>
          </a:p>
          <a:p>
            <a:pPr lvl="1">
              <a:buClr>
                <a:schemeClr val="accent1"/>
              </a:buClr>
            </a:pPr>
            <a:endParaRPr lang="en-US" dirty="0"/>
          </a:p>
        </p:txBody>
      </p:sp>
    </p:spTree>
    <p:extLst>
      <p:ext uri="{BB962C8B-B14F-4D97-AF65-F5344CB8AC3E}">
        <p14:creationId xmlns:p14="http://schemas.microsoft.com/office/powerpoint/2010/main" val="2440756470"/>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60321"/>
            <a:ext cx="8077200" cy="2123658"/>
          </a:xfrm>
          <a:prstGeom prst="rect">
            <a:avLst/>
          </a:prstGeom>
          <a:noFill/>
        </p:spPr>
        <p:txBody>
          <a:bodyPr>
            <a:spAutoFit/>
          </a:bodyPr>
          <a:lstStyle/>
          <a:p>
            <a:pPr algn="ctr" fontAlgn="auto">
              <a:spcBef>
                <a:spcPts val="0"/>
              </a:spcBef>
              <a:spcAft>
                <a:spcPts val="0"/>
              </a:spcAft>
              <a:defRPr/>
            </a:pPr>
            <a:r>
              <a:rPr lang="en-US" sz="6600" b="1" dirty="0" err="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cs typeface="+mn-cs"/>
              </a:rPr>
              <a:t>Wecome</a:t>
            </a:r>
            <a:r>
              <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cs typeface="+mn-cs"/>
              </a:rPr>
              <a:t> </a:t>
            </a:r>
            <a:r>
              <a:rPr lang="en-US" sz="6600" b="1">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cs typeface="+mn-cs"/>
              </a:rPr>
              <a:t>to the SOCCCD!</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cs typeface="+mn-cs"/>
            </a:endParaRPr>
          </a:p>
        </p:txBody>
      </p:sp>
      <p:pic>
        <p:nvPicPr>
          <p:cNvPr id="6" name="Picture 5" descr="A close up of a sign&#10;&#10;Description automatically generated">
            <a:extLst>
              <a:ext uri="{FF2B5EF4-FFF2-40B4-BE49-F238E27FC236}">
                <a16:creationId xmlns:a16="http://schemas.microsoft.com/office/drawing/2014/main" id="{82F94C44-83CD-49CC-A612-7F69A2CD7B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6337" y="3809793"/>
            <a:ext cx="6791325" cy="2200275"/>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p:cNvSpPr>
            <a:spLocks noGrp="1"/>
          </p:cNvSpPr>
          <p:nvPr>
            <p:ph type="title"/>
          </p:nvPr>
        </p:nvSpPr>
        <p:spPr>
          <a:xfrm>
            <a:off x="609600" y="231709"/>
            <a:ext cx="7772400" cy="999744"/>
          </a:xfrm>
        </p:spPr>
        <p:txBody>
          <a:bodyPr>
            <a:normAutofit/>
          </a:bodyPr>
          <a:lstStyle/>
          <a:p>
            <a:pPr fontAlgn="auto">
              <a:spcAft>
                <a:spcPts val="0"/>
              </a:spcAft>
              <a:defRPr/>
            </a:pPr>
            <a:r>
              <a:rPr lang="en-US" dirty="0"/>
              <a:t>What is the Faculty Association?</a:t>
            </a:r>
          </a:p>
        </p:txBody>
      </p:sp>
      <p:sp>
        <p:nvSpPr>
          <p:cNvPr id="2" name="Content Placeholder 1"/>
          <p:cNvSpPr>
            <a:spLocks noGrp="1"/>
          </p:cNvSpPr>
          <p:nvPr>
            <p:ph idx="1"/>
          </p:nvPr>
        </p:nvSpPr>
        <p:spPr>
          <a:xfrm>
            <a:off x="457200" y="1447800"/>
            <a:ext cx="8458200" cy="5257800"/>
          </a:xfrm>
        </p:spPr>
        <p:txBody>
          <a:bodyPr>
            <a:normAutofit/>
          </a:bodyPr>
          <a:lstStyle/>
          <a:p>
            <a:pPr marL="548640" indent="-411480" fontAlgn="auto">
              <a:spcAft>
                <a:spcPts val="1200"/>
              </a:spcAft>
              <a:buSzPct val="100000"/>
              <a:buFont typeface="Courier New" panose="02070309020205020404" pitchFamily="49" charset="0"/>
              <a:buChar char="o"/>
              <a:defRPr/>
            </a:pPr>
            <a:r>
              <a:rPr lang="en-US" sz="3200" dirty="0"/>
              <a:t>The Faculty Association is a labor union.</a:t>
            </a:r>
          </a:p>
          <a:p>
            <a:pPr marL="822960" lvl="1" indent="-411480">
              <a:spcAft>
                <a:spcPts val="1200"/>
              </a:spcAft>
              <a:buSzPct val="100000"/>
              <a:buFont typeface="Arial" panose="020B0604020202020204" pitchFamily="34" charset="0"/>
              <a:buChar char="•"/>
              <a:defRPr/>
            </a:pPr>
            <a:r>
              <a:rPr lang="en-US" sz="2800" dirty="0"/>
              <a:t>Affiliated with</a:t>
            </a:r>
          </a:p>
          <a:p>
            <a:pPr marL="1097280" lvl="2" indent="-411480">
              <a:spcAft>
                <a:spcPts val="1200"/>
              </a:spcAft>
              <a:buSzPct val="100000"/>
              <a:buFont typeface="Rockwell" panose="02060603020205020403" pitchFamily="18" charset="0"/>
              <a:buChar char="—"/>
              <a:defRPr/>
            </a:pPr>
            <a:r>
              <a:rPr lang="en-US" sz="2400" dirty="0"/>
              <a:t>California Community College Association (CCA)</a:t>
            </a:r>
          </a:p>
          <a:p>
            <a:pPr marL="1097280" lvl="2" indent="-411480">
              <a:spcAft>
                <a:spcPts val="1200"/>
              </a:spcAft>
              <a:buSzPct val="100000"/>
              <a:buFont typeface="Rockwell" panose="02060603020205020403" pitchFamily="18" charset="0"/>
              <a:buChar char="—"/>
              <a:defRPr/>
            </a:pPr>
            <a:r>
              <a:rPr lang="en-US" sz="2400" dirty="0"/>
              <a:t>California Teachers Association (CTA)</a:t>
            </a:r>
          </a:p>
          <a:p>
            <a:pPr marL="1234440" lvl="4" indent="0">
              <a:spcAft>
                <a:spcPts val="1200"/>
              </a:spcAft>
              <a:buSzPct val="100000"/>
              <a:buNone/>
              <a:defRPr/>
            </a:pPr>
            <a:r>
              <a:rPr lang="en-US" sz="2000" dirty="0"/>
              <a:t>Largest public employee association in California</a:t>
            </a:r>
          </a:p>
          <a:p>
            <a:pPr marL="1097280" lvl="2" indent="-411480">
              <a:spcAft>
                <a:spcPts val="1200"/>
              </a:spcAft>
              <a:buSzPct val="100000"/>
              <a:buFont typeface="Rockwell" panose="02060603020205020403" pitchFamily="18" charset="0"/>
              <a:buChar char="—"/>
              <a:defRPr/>
            </a:pPr>
            <a:r>
              <a:rPr lang="en-US" sz="2400" dirty="0"/>
              <a:t>National Education Association (NEA)</a:t>
            </a:r>
          </a:p>
          <a:p>
            <a:pPr marL="1234440" lvl="4" indent="0">
              <a:spcAft>
                <a:spcPts val="1200"/>
              </a:spcAft>
              <a:buSzPct val="100000"/>
              <a:buNone/>
              <a:defRPr/>
            </a:pPr>
            <a:r>
              <a:rPr lang="en-US" sz="2000" dirty="0"/>
              <a:t>Largest public employee association in the </a:t>
            </a:r>
            <a:r>
              <a:rPr lang="en-US" sz="2400" spc="150" dirty="0">
                <a:solidFill>
                  <a:srgbClr val="676A55"/>
                </a:solidFill>
                <a:latin typeface="Franklin Gothic Medium"/>
              </a:rPr>
              <a:t>US</a:t>
            </a:r>
          </a:p>
        </p:txBody>
      </p:sp>
      <p:pic>
        <p:nvPicPr>
          <p:cNvPr id="4" name="CCA pic" descr="logo_blue_newest.gif">
            <a:extLst>
              <a:ext uri="{FF2B5EF4-FFF2-40B4-BE49-F238E27FC236}">
                <a16:creationId xmlns:a16="http://schemas.microsoft.com/office/drawing/2014/main" id="{8EBF6638-FBC8-44EF-8BB4-78417949B1DE}"/>
              </a:ext>
            </a:extLst>
          </p:cNvPr>
          <p:cNvPicPr>
            <a:picLocks noChangeAspect="1"/>
          </p:cNvPicPr>
          <p:nvPr/>
        </p:nvPicPr>
        <p:blipFill>
          <a:blip r:embed="rId3"/>
          <a:stretch>
            <a:fillRect/>
          </a:stretch>
        </p:blipFill>
        <p:spPr>
          <a:xfrm>
            <a:off x="1072711" y="5364418"/>
            <a:ext cx="1219200" cy="1000125"/>
          </a:xfrm>
          <a:prstGeom prst="rect">
            <a:avLst/>
          </a:prstGeom>
          <a:effectLst>
            <a:outerShdw blurRad="50800" dist="38100" dir="2700000" algn="tl" rotWithShape="0">
              <a:prstClr val="black">
                <a:alpha val="40000"/>
              </a:prstClr>
            </a:outerShdw>
          </a:effectLst>
        </p:spPr>
      </p:pic>
      <p:pic>
        <p:nvPicPr>
          <p:cNvPr id="5" name="CTA pic" descr="New Picture.bmp">
            <a:extLst>
              <a:ext uri="{FF2B5EF4-FFF2-40B4-BE49-F238E27FC236}">
                <a16:creationId xmlns:a16="http://schemas.microsoft.com/office/drawing/2014/main" id="{AC3D28D3-589F-4B09-8E65-A6A8599CCB8E}"/>
              </a:ext>
            </a:extLst>
          </p:cNvPr>
          <p:cNvPicPr>
            <a:picLocks noChangeAspect="1"/>
          </p:cNvPicPr>
          <p:nvPr/>
        </p:nvPicPr>
        <p:blipFill>
          <a:blip r:embed="rId4"/>
          <a:stretch>
            <a:fillRect/>
          </a:stretch>
        </p:blipFill>
        <p:spPr>
          <a:xfrm>
            <a:off x="3343275" y="5602544"/>
            <a:ext cx="2457450" cy="523875"/>
          </a:xfrm>
          <a:prstGeom prst="rect">
            <a:avLst/>
          </a:prstGeom>
          <a:effectLst>
            <a:outerShdw blurRad="50800" dist="38100" dir="2700000" algn="tl" rotWithShape="0">
              <a:prstClr val="black">
                <a:alpha val="40000"/>
              </a:prstClr>
            </a:outerShdw>
          </a:effectLst>
        </p:spPr>
      </p:pic>
      <p:pic>
        <p:nvPicPr>
          <p:cNvPr id="6" name="NEA pic" descr="logo-nea-big.gif">
            <a:extLst>
              <a:ext uri="{FF2B5EF4-FFF2-40B4-BE49-F238E27FC236}">
                <a16:creationId xmlns:a16="http://schemas.microsoft.com/office/drawing/2014/main" id="{EDECBAFD-7E20-4D8F-9DAB-B717F9D32D42}"/>
              </a:ext>
            </a:extLst>
          </p:cNvPr>
          <p:cNvPicPr>
            <a:picLocks noChangeAspect="1"/>
          </p:cNvPicPr>
          <p:nvPr/>
        </p:nvPicPr>
        <p:blipFill>
          <a:blip r:embed="rId5"/>
          <a:stretch>
            <a:fillRect/>
          </a:stretch>
        </p:blipFill>
        <p:spPr>
          <a:xfrm>
            <a:off x="6684253" y="5569206"/>
            <a:ext cx="1952625" cy="590550"/>
          </a:xfrm>
          <a:prstGeom prst="rect">
            <a:avLst/>
          </a:prstGeom>
          <a:effectLst>
            <a:outerShdw blurRad="50800" dist="38100" dir="2700000" algn="tl" rotWithShape="0">
              <a:prstClr val="black">
                <a:alpha val="40000"/>
              </a:prstClr>
            </a:outerShdw>
          </a:effectLst>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fade">
                                      <p:cBhvr>
                                        <p:cTn id="16" dur="500"/>
                                        <p:tgtEl>
                                          <p:spTgt spid="2">
                                            <p:txEl>
                                              <p:pRg st="2" end="2"/>
                                            </p:txEl>
                                          </p:spTgt>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par>
                          <p:cTn id="21" fill="hold">
                            <p:stCondLst>
                              <p:cond delay="1500"/>
                            </p:stCondLst>
                            <p:childTnLst>
                              <p:par>
                                <p:cTn id="22" presetID="10" presetClass="entr" presetSubtype="0" fill="hold" grpId="0" nodeType="afterEffect">
                                  <p:stCondLst>
                                    <p:cond delay="100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fade">
                                      <p:cBhvr>
                                        <p:cTn id="24" dur="500"/>
                                        <p:tgtEl>
                                          <p:spTgt spid="2">
                                            <p:txEl>
                                              <p:pRg st="3" end="3"/>
                                            </p:txEl>
                                          </p:spTgt>
                                        </p:tgtEl>
                                      </p:cBhvr>
                                    </p:animEffect>
                                  </p:childTnLst>
                                </p:cTn>
                              </p:par>
                            </p:childTnLst>
                          </p:cTn>
                        </p:par>
                        <p:par>
                          <p:cTn id="25" fill="hold">
                            <p:stCondLst>
                              <p:cond delay="3000"/>
                            </p:stCondLst>
                            <p:childTnLst>
                              <p:par>
                                <p:cTn id="26" presetID="10" presetClass="entr" presetSubtype="0" fill="hold" nodeType="after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500"/>
                                        <p:tgtEl>
                                          <p:spTgt spid="2">
                                            <p:txEl>
                                              <p:pRg st="4" end="4"/>
                                            </p:txEl>
                                          </p:spTgt>
                                        </p:tgtEl>
                                      </p:cBhvr>
                                    </p:animEffect>
                                  </p:childTnLst>
                                </p:cTn>
                              </p:par>
                            </p:childTnLst>
                          </p:cTn>
                        </p:par>
                        <p:par>
                          <p:cTn id="32" fill="hold">
                            <p:stCondLst>
                              <p:cond delay="3500"/>
                            </p:stCondLst>
                            <p:childTnLst>
                              <p:par>
                                <p:cTn id="33" presetID="10" presetClass="entr" presetSubtype="0" fill="hold" grpId="0" nodeType="afterEffect">
                                  <p:stCondLst>
                                    <p:cond delay="100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500"/>
                                        <p:tgtEl>
                                          <p:spTgt spid="2">
                                            <p:txEl>
                                              <p:pRg st="5" end="5"/>
                                            </p:txEl>
                                          </p:spTgt>
                                        </p:tgtEl>
                                      </p:cBhvr>
                                    </p:animEffect>
                                  </p:childTnLst>
                                </p:cTn>
                              </p:par>
                            </p:childTnLst>
                          </p:cTn>
                        </p:par>
                        <p:par>
                          <p:cTn id="36" fill="hold">
                            <p:stCondLst>
                              <p:cond delay="5000"/>
                            </p:stCondLst>
                            <p:childTnLst>
                              <p:par>
                                <p:cTn id="37" presetID="10" presetClass="entr" presetSubtype="0" fill="hold" nodeType="after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500"/>
                                        <p:tgtEl>
                                          <p:spTgt spid="6"/>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590136" y="218452"/>
            <a:ext cx="7772400" cy="1039368"/>
          </a:xfrm>
        </p:spPr>
        <p:txBody>
          <a:bodyPr>
            <a:normAutofit/>
          </a:bodyPr>
          <a:lstStyle/>
          <a:p>
            <a:pPr fontAlgn="auto">
              <a:spcAft>
                <a:spcPts val="0"/>
              </a:spcAft>
              <a:defRPr/>
            </a:pPr>
            <a:r>
              <a:rPr lang="en-US" dirty="0"/>
              <a:t>What do CCA, CTA, and NEA do?</a:t>
            </a:r>
          </a:p>
        </p:txBody>
      </p:sp>
      <p:sp>
        <p:nvSpPr>
          <p:cNvPr id="3" name="Content Placeholder 2"/>
          <p:cNvSpPr>
            <a:spLocks noGrp="1"/>
          </p:cNvSpPr>
          <p:nvPr>
            <p:ph sz="half" idx="1"/>
          </p:nvPr>
        </p:nvSpPr>
        <p:spPr>
          <a:xfrm>
            <a:off x="304800" y="2507974"/>
            <a:ext cx="8686800" cy="4038600"/>
          </a:xfrm>
        </p:spPr>
        <p:txBody>
          <a:bodyPr>
            <a:normAutofit/>
          </a:bodyPr>
          <a:lstStyle/>
          <a:p>
            <a:pPr marL="548640" indent="-411480">
              <a:spcAft>
                <a:spcPts val="600"/>
              </a:spcAft>
              <a:buSzPct val="100000"/>
              <a:buFont typeface="Courier New" panose="02070309020205020404" pitchFamily="49" charset="0"/>
              <a:buChar char="o"/>
              <a:defRPr/>
            </a:pPr>
            <a:r>
              <a:rPr lang="en-US" dirty="0"/>
              <a:t>political advocacy and representation on issues affecting education, teachers, and teacher’s rights</a:t>
            </a:r>
          </a:p>
          <a:p>
            <a:pPr marL="548640" indent="-411480">
              <a:spcAft>
                <a:spcPts val="600"/>
              </a:spcAft>
              <a:buSzPct val="100000"/>
              <a:buFont typeface="Courier New" panose="02070309020205020404" pitchFamily="49" charset="0"/>
              <a:buChar char="o"/>
              <a:defRPr/>
            </a:pPr>
            <a:r>
              <a:rPr lang="en-US" dirty="0"/>
              <a:t>provide support for local school board elections</a:t>
            </a:r>
          </a:p>
          <a:p>
            <a:pPr marL="548640" indent="-411480">
              <a:spcAft>
                <a:spcPts val="600"/>
              </a:spcAft>
              <a:buSzPct val="100000"/>
              <a:buFont typeface="Courier New" panose="02070309020205020404" pitchFamily="49" charset="0"/>
              <a:buChar char="o"/>
              <a:defRPr/>
            </a:pPr>
            <a:r>
              <a:rPr lang="en-US" dirty="0"/>
              <a:t>provide support for contract negotiations</a:t>
            </a:r>
          </a:p>
          <a:p>
            <a:pPr marL="548640" indent="-411480">
              <a:spcAft>
                <a:spcPts val="600"/>
              </a:spcAft>
              <a:buSzPct val="100000"/>
              <a:buFont typeface="Courier New" panose="02070309020205020404" pitchFamily="49" charset="0"/>
              <a:buChar char="o"/>
              <a:defRPr/>
            </a:pPr>
            <a:r>
              <a:rPr lang="en-US" dirty="0"/>
              <a:t>provide legal representation and support to local affiliates</a:t>
            </a:r>
          </a:p>
          <a:p>
            <a:pPr marL="548640" indent="-411480">
              <a:spcAft>
                <a:spcPts val="600"/>
              </a:spcAft>
              <a:buSzPct val="100000"/>
              <a:buFont typeface="Courier New" panose="02070309020205020404" pitchFamily="49" charset="0"/>
              <a:buChar char="o"/>
              <a:defRPr/>
            </a:pPr>
            <a:r>
              <a:rPr lang="en-US" dirty="0"/>
              <a:t>provide legal representation to individual members</a:t>
            </a:r>
          </a:p>
          <a:p>
            <a:pPr marL="548640" indent="-411480">
              <a:spcAft>
                <a:spcPts val="600"/>
              </a:spcAft>
              <a:buSzPct val="100000"/>
              <a:buFont typeface="Courier New" panose="02070309020205020404" pitchFamily="49" charset="0"/>
              <a:buChar char="o"/>
              <a:defRPr/>
            </a:pPr>
            <a:r>
              <a:rPr lang="en-US" dirty="0"/>
              <a:t>offer benefits to members</a:t>
            </a:r>
          </a:p>
          <a:p>
            <a:pPr marL="548640" indent="-411480">
              <a:spcAft>
                <a:spcPts val="600"/>
              </a:spcAft>
              <a:buSzPct val="100000"/>
              <a:buFont typeface="Courier New" panose="02070309020205020404" pitchFamily="49" charset="0"/>
              <a:buChar char="o"/>
              <a:defRPr/>
            </a:pPr>
            <a:r>
              <a:rPr lang="en-US" dirty="0"/>
              <a:t>provide educational and professional development opportunities to members</a:t>
            </a:r>
          </a:p>
          <a:p>
            <a:pPr marL="548640" indent="-411480" fontAlgn="auto">
              <a:spcAft>
                <a:spcPts val="0"/>
              </a:spcAft>
              <a:buClr>
                <a:schemeClr val="tx1">
                  <a:shade val="95000"/>
                </a:schemeClr>
              </a:buClr>
              <a:buFont typeface="Wingdings 2"/>
              <a:buChar char=""/>
              <a:defRPr/>
            </a:pPr>
            <a:endParaRPr lang="en-US" dirty="0"/>
          </a:p>
          <a:p>
            <a:pPr marL="548640" indent="-411480" fontAlgn="auto">
              <a:spcAft>
                <a:spcPts val="0"/>
              </a:spcAft>
              <a:buClr>
                <a:schemeClr val="tx1">
                  <a:shade val="95000"/>
                </a:schemeClr>
              </a:buClr>
              <a:buFont typeface="Wingdings 2"/>
              <a:buChar char=""/>
              <a:defRPr/>
            </a:pPr>
            <a:endParaRPr lang="en-US" dirty="0"/>
          </a:p>
        </p:txBody>
      </p:sp>
      <p:pic>
        <p:nvPicPr>
          <p:cNvPr id="11" name="CCA pic" descr="logo_blue_newest.gif">
            <a:extLst>
              <a:ext uri="{FF2B5EF4-FFF2-40B4-BE49-F238E27FC236}">
                <a16:creationId xmlns:a16="http://schemas.microsoft.com/office/drawing/2014/main" id="{756C40B8-6E9E-4590-B91C-88099D6A0DAD}"/>
              </a:ext>
            </a:extLst>
          </p:cNvPr>
          <p:cNvPicPr>
            <a:picLocks noChangeAspect="1"/>
          </p:cNvPicPr>
          <p:nvPr/>
        </p:nvPicPr>
        <p:blipFill>
          <a:blip r:embed="rId2"/>
          <a:stretch>
            <a:fillRect/>
          </a:stretch>
        </p:blipFill>
        <p:spPr>
          <a:xfrm>
            <a:off x="1399347" y="1058107"/>
            <a:ext cx="1219200" cy="1000125"/>
          </a:xfrm>
          <a:prstGeom prst="rect">
            <a:avLst/>
          </a:prstGeom>
          <a:effectLst>
            <a:outerShdw blurRad="50800" dist="38100" dir="2700000" algn="tl" rotWithShape="0">
              <a:prstClr val="black">
                <a:alpha val="40000"/>
              </a:prstClr>
            </a:outerShdw>
          </a:effectLst>
        </p:spPr>
      </p:pic>
      <p:pic>
        <p:nvPicPr>
          <p:cNvPr id="12" name="CTA pic" descr="New Picture.bmp">
            <a:extLst>
              <a:ext uri="{FF2B5EF4-FFF2-40B4-BE49-F238E27FC236}">
                <a16:creationId xmlns:a16="http://schemas.microsoft.com/office/drawing/2014/main" id="{4F4F91B5-F9E6-4521-8D88-9CEB2FD76A12}"/>
              </a:ext>
            </a:extLst>
          </p:cNvPr>
          <p:cNvPicPr>
            <a:picLocks noChangeAspect="1"/>
          </p:cNvPicPr>
          <p:nvPr/>
        </p:nvPicPr>
        <p:blipFill>
          <a:blip r:embed="rId3"/>
          <a:stretch>
            <a:fillRect/>
          </a:stretch>
        </p:blipFill>
        <p:spPr>
          <a:xfrm>
            <a:off x="3343275" y="1291159"/>
            <a:ext cx="2457450" cy="523875"/>
          </a:xfrm>
          <a:prstGeom prst="rect">
            <a:avLst/>
          </a:prstGeom>
          <a:effectLst>
            <a:outerShdw blurRad="50800" dist="38100" dir="2700000" algn="tl" rotWithShape="0">
              <a:prstClr val="black">
                <a:alpha val="40000"/>
              </a:prstClr>
            </a:outerShdw>
          </a:effectLst>
        </p:spPr>
      </p:pic>
      <p:pic>
        <p:nvPicPr>
          <p:cNvPr id="13" name="NEA pic" descr="logo-nea-big.gif">
            <a:extLst>
              <a:ext uri="{FF2B5EF4-FFF2-40B4-BE49-F238E27FC236}">
                <a16:creationId xmlns:a16="http://schemas.microsoft.com/office/drawing/2014/main" id="{0AA35A75-6C37-45A4-8DA3-2C08E7083988}"/>
              </a:ext>
            </a:extLst>
          </p:cNvPr>
          <p:cNvPicPr>
            <a:picLocks noChangeAspect="1"/>
          </p:cNvPicPr>
          <p:nvPr/>
        </p:nvPicPr>
        <p:blipFill>
          <a:blip r:embed="rId4"/>
          <a:stretch>
            <a:fillRect/>
          </a:stretch>
        </p:blipFill>
        <p:spPr>
          <a:xfrm>
            <a:off x="6525453" y="1257820"/>
            <a:ext cx="1952625" cy="590550"/>
          </a:xfrm>
          <a:prstGeom prst="rect">
            <a:avLst/>
          </a:prstGeom>
          <a:effectLst>
            <a:outerShdw blurRad="50800" dist="38100" dir="2700000" algn="tl" rotWithShape="0">
              <a:prstClr val="black">
                <a:alpha val="40000"/>
              </a:prstClr>
            </a:outerShdw>
          </a:effectLst>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5458" y="235226"/>
            <a:ext cx="7772400" cy="977900"/>
          </a:xfrm>
        </p:spPr>
        <p:txBody>
          <a:bodyPr/>
          <a:lstStyle/>
          <a:p>
            <a:pPr fontAlgn="auto">
              <a:spcAft>
                <a:spcPts val="0"/>
              </a:spcAft>
              <a:defRPr/>
            </a:pPr>
            <a:r>
              <a:rPr lang="en-US" dirty="0"/>
              <a:t>What is FACCC?</a:t>
            </a:r>
          </a:p>
        </p:txBody>
      </p:sp>
      <p:sp>
        <p:nvSpPr>
          <p:cNvPr id="2" name="Content Placeholder 1"/>
          <p:cNvSpPr>
            <a:spLocks noGrp="1"/>
          </p:cNvSpPr>
          <p:nvPr>
            <p:ph idx="1"/>
          </p:nvPr>
        </p:nvSpPr>
        <p:spPr>
          <a:xfrm>
            <a:off x="457200" y="2517912"/>
            <a:ext cx="8229600" cy="3863009"/>
          </a:xfrm>
        </p:spPr>
        <p:txBody>
          <a:bodyPr>
            <a:normAutofit fontScale="77500" lnSpcReduction="20000"/>
          </a:bodyPr>
          <a:lstStyle/>
          <a:p>
            <a:pPr marL="274320" fontAlgn="auto">
              <a:spcAft>
                <a:spcPts val="0"/>
              </a:spcAft>
              <a:defRPr/>
            </a:pPr>
            <a:endParaRPr lang="en-US" dirty="0"/>
          </a:p>
          <a:p>
            <a:pPr marL="548640" indent="-411480" fontAlgn="auto">
              <a:spcAft>
                <a:spcPts val="1400"/>
              </a:spcAft>
              <a:buSzPct val="100000"/>
              <a:buFont typeface="Courier New" panose="02070309020205020404" pitchFamily="49" charset="0"/>
              <a:buChar char="o"/>
              <a:defRPr/>
            </a:pPr>
            <a:r>
              <a:rPr lang="en-US" sz="2300" dirty="0"/>
              <a:t>Faculty Association of California Community Colleges</a:t>
            </a:r>
          </a:p>
          <a:p>
            <a:pPr marL="548640" indent="-411480" fontAlgn="auto">
              <a:spcAft>
                <a:spcPts val="1400"/>
              </a:spcAft>
              <a:buSzPct val="100000"/>
              <a:buFont typeface="Courier New" panose="02070309020205020404" pitchFamily="49" charset="0"/>
              <a:buChar char="o"/>
              <a:defRPr/>
            </a:pPr>
            <a:r>
              <a:rPr lang="en-US" sz="2300" dirty="0"/>
              <a:t>Political advocacy organization promoting legislation supporting faculty—</a:t>
            </a:r>
          </a:p>
          <a:p>
            <a:pPr marL="870966" lvl="1" indent="-285750" fontAlgn="auto">
              <a:lnSpc>
                <a:spcPct val="110000"/>
              </a:lnSpc>
              <a:spcAft>
                <a:spcPts val="1400"/>
              </a:spcAft>
              <a:buClr>
                <a:schemeClr val="accent1"/>
              </a:buClr>
              <a:buSzPct val="90000"/>
              <a:buFont typeface="Arial" panose="020B0604020202020204" pitchFamily="34" charset="0"/>
              <a:buChar char="•"/>
              <a:defRPr/>
            </a:pPr>
            <a:r>
              <a:rPr lang="en-US" sz="2200" dirty="0"/>
              <a:t>academic freedom</a:t>
            </a:r>
          </a:p>
          <a:p>
            <a:pPr marL="870966" lvl="1" indent="-285750" fontAlgn="auto">
              <a:lnSpc>
                <a:spcPct val="110000"/>
              </a:lnSpc>
              <a:spcAft>
                <a:spcPts val="1400"/>
              </a:spcAft>
              <a:buClr>
                <a:schemeClr val="accent1"/>
              </a:buClr>
              <a:buSzPct val="90000"/>
              <a:buFont typeface="Arial" panose="020B0604020202020204" pitchFamily="34" charset="0"/>
              <a:buChar char="•"/>
              <a:defRPr/>
            </a:pPr>
            <a:r>
              <a:rPr lang="en-US" sz="2200" dirty="0"/>
              <a:t>funding</a:t>
            </a:r>
          </a:p>
          <a:p>
            <a:pPr marL="870966" lvl="1" indent="-285750" fontAlgn="auto">
              <a:lnSpc>
                <a:spcPct val="110000"/>
              </a:lnSpc>
              <a:spcAft>
                <a:spcPts val="1400"/>
              </a:spcAft>
              <a:buClr>
                <a:schemeClr val="accent1"/>
              </a:buClr>
              <a:buSzPct val="90000"/>
              <a:buFont typeface="Arial" panose="020B0604020202020204" pitchFamily="34" charset="0"/>
              <a:buChar char="•"/>
              <a:defRPr/>
            </a:pPr>
            <a:r>
              <a:rPr lang="en-US" sz="2200" dirty="0"/>
              <a:t>retirement benefits</a:t>
            </a:r>
          </a:p>
          <a:p>
            <a:pPr marL="548640" indent="-411480" fontAlgn="auto">
              <a:spcAft>
                <a:spcPts val="1400"/>
              </a:spcAft>
              <a:buSzPct val="100000"/>
              <a:buFont typeface="Courier New" panose="02070309020205020404" pitchFamily="49" charset="0"/>
              <a:buChar char="o"/>
              <a:defRPr/>
            </a:pPr>
            <a:r>
              <a:rPr lang="en-US" sz="2300" dirty="0"/>
              <a:t>NOT affiliated with the SOCCCD Faculty Association</a:t>
            </a:r>
          </a:p>
          <a:p>
            <a:pPr marL="548640" indent="-411480" fontAlgn="auto">
              <a:spcAft>
                <a:spcPts val="1400"/>
              </a:spcAft>
              <a:buSzPct val="100000"/>
              <a:buFont typeface="Courier New" panose="02070309020205020404" pitchFamily="49" charset="0"/>
              <a:buChar char="o"/>
              <a:defRPr/>
            </a:pPr>
            <a:r>
              <a:rPr lang="en-US" sz="2300" dirty="0"/>
              <a:t>BUT we do encourage you to join</a:t>
            </a:r>
          </a:p>
        </p:txBody>
      </p:sp>
      <p:pic>
        <p:nvPicPr>
          <p:cNvPr id="5" name="Picture 4" descr="logo2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1376569"/>
            <a:ext cx="2743200"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childTnLst>
                          </p:cTn>
                        </p:par>
                        <p:par>
                          <p:cTn id="11" fill="hold" nodeType="afterGroup">
                            <p:stCondLst>
                              <p:cond delay="500"/>
                            </p:stCondLst>
                            <p:childTnLst>
                              <p:par>
                                <p:cTn id="12" presetID="10" presetClass="entr" presetSubtype="0" fill="hold" nodeType="after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500"/>
                                        <p:tgtEl>
                                          <p:spTgt spid="2">
                                            <p:txEl>
                                              <p:pRg st="2" end="2"/>
                                            </p:txEl>
                                          </p:spTgt>
                                        </p:tgtEl>
                                      </p:cBhvr>
                                    </p:animEffect>
                                  </p:childTnLst>
                                </p:cTn>
                              </p:par>
                            </p:childTnLst>
                          </p:cTn>
                        </p:par>
                        <p:par>
                          <p:cTn id="15" fill="hold" nodeType="afterGroup">
                            <p:stCondLst>
                              <p:cond delay="1000"/>
                            </p:stCondLst>
                            <p:childTnLst>
                              <p:par>
                                <p:cTn id="16" presetID="10" presetClass="entr" presetSubtype="0" fill="hold" nodeType="after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fade">
                                      <p:cBhvr>
                                        <p:cTn id="18" dur="500"/>
                                        <p:tgtEl>
                                          <p:spTgt spid="2">
                                            <p:txEl>
                                              <p:pRg st="3" end="3"/>
                                            </p:txEl>
                                          </p:spTgt>
                                        </p:tgtEl>
                                      </p:cBhvr>
                                    </p:animEffect>
                                  </p:childTnLst>
                                </p:cTn>
                              </p:par>
                            </p:childTnLst>
                          </p:cTn>
                        </p:par>
                        <p:par>
                          <p:cTn id="19" fill="hold" nodeType="afterGroup">
                            <p:stCondLst>
                              <p:cond delay="1500"/>
                            </p:stCondLst>
                            <p:childTnLst>
                              <p:par>
                                <p:cTn id="20" presetID="10" presetClass="entr" presetSubtype="0" fill="hold" nodeType="after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par>
                          <p:cTn id="23" fill="hold" nodeType="afterGroup">
                            <p:stCondLst>
                              <p:cond delay="2000"/>
                            </p:stCondLst>
                            <p:childTnLst>
                              <p:par>
                                <p:cTn id="24" presetID="10" presetClass="entr" presetSubtype="0" fill="hold" nodeType="after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fade">
                                      <p:cBhvr>
                                        <p:cTn id="26" dur="500"/>
                                        <p:tgtEl>
                                          <p:spTgt spid="2">
                                            <p:txEl>
                                              <p:pRg st="5" end="5"/>
                                            </p:txEl>
                                          </p:spTgt>
                                        </p:tgtEl>
                                      </p:cBhvr>
                                    </p:animEffect>
                                  </p:childTnLst>
                                </p:cTn>
                              </p:par>
                            </p:childTnLst>
                          </p:cTn>
                        </p:par>
                      </p:childTnLst>
                    </p:cTn>
                  </p:par>
                  <p:par>
                    <p:cTn id="27" fill="hold">
                      <p:stCondLst>
                        <p:cond delay="indefinite"/>
                      </p:stCondLst>
                      <p:childTnLst>
                        <p:par>
                          <p:cTn id="28" fill="hold" nodeType="after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500"/>
                                        <p:tgtEl>
                                          <p:spTgt spid="2">
                                            <p:txEl>
                                              <p:pRg st="6" end="6"/>
                                            </p:txEl>
                                          </p:spTgt>
                                        </p:tgtEl>
                                      </p:cBhvr>
                                    </p:animEffect>
                                  </p:childTnLst>
                                </p:cTn>
                              </p:par>
                            </p:childTnLst>
                          </p:cTn>
                        </p:par>
                        <p:par>
                          <p:cTn id="32" fill="hold">
                            <p:stCondLst>
                              <p:cond delay="500"/>
                            </p:stCondLst>
                            <p:childTnLst>
                              <p:par>
                                <p:cTn id="33" presetID="10" presetClass="entr" presetSubtype="0" fill="hold" nodeType="after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Effect transition="in" filter="fade">
                                      <p:cBhvr>
                                        <p:cTn id="35"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86409" y="239334"/>
            <a:ext cx="7772400" cy="999744"/>
          </a:xfrm>
        </p:spPr>
        <p:txBody>
          <a:bodyPr>
            <a:normAutofit/>
          </a:bodyPr>
          <a:lstStyle/>
          <a:p>
            <a:pPr fontAlgn="auto">
              <a:spcAft>
                <a:spcPts val="0"/>
              </a:spcAft>
              <a:defRPr/>
            </a:pPr>
            <a:r>
              <a:rPr lang="en-US" dirty="0"/>
              <a:t>What is the Faculty Association?</a:t>
            </a:r>
          </a:p>
        </p:txBody>
      </p:sp>
      <p:sp>
        <p:nvSpPr>
          <p:cNvPr id="2" name="Content Placeholder 1"/>
          <p:cNvSpPr>
            <a:spLocks noGrp="1"/>
          </p:cNvSpPr>
          <p:nvPr>
            <p:ph idx="1"/>
          </p:nvPr>
        </p:nvSpPr>
        <p:spPr>
          <a:xfrm>
            <a:off x="304800" y="1295400"/>
            <a:ext cx="8686800" cy="5410200"/>
          </a:xfrm>
        </p:spPr>
        <p:txBody>
          <a:bodyPr>
            <a:normAutofit/>
          </a:bodyPr>
          <a:lstStyle/>
          <a:p>
            <a:pPr marL="548640" indent="-411480" fontAlgn="auto">
              <a:spcAft>
                <a:spcPts val="600"/>
              </a:spcAft>
              <a:buSzPct val="100000"/>
              <a:buFont typeface="Courier New" panose="02070309020205020404" pitchFamily="49" charset="0"/>
              <a:buChar char="o"/>
              <a:defRPr/>
            </a:pPr>
            <a:r>
              <a:rPr lang="en-US" dirty="0"/>
              <a:t>The Academic Senates: academic and professional matters (“10+1”)</a:t>
            </a:r>
          </a:p>
          <a:p>
            <a:pPr marL="870966" lvl="1" indent="-285750">
              <a:spcAft>
                <a:spcPts val="600"/>
              </a:spcAft>
              <a:buClr>
                <a:schemeClr val="accent1"/>
              </a:buClr>
              <a:buSzPct val="90000"/>
              <a:buFont typeface="Arial" panose="020B0604020202020204" pitchFamily="34" charset="0"/>
              <a:buChar char="•"/>
              <a:defRPr/>
            </a:pPr>
            <a:r>
              <a:rPr lang="en-US" dirty="0"/>
              <a:t>curriculum, including establishing prerequisites and placing courses within disciplines;</a:t>
            </a:r>
          </a:p>
          <a:p>
            <a:pPr marL="870966" lvl="1" indent="-285750">
              <a:spcAft>
                <a:spcPts val="600"/>
              </a:spcAft>
              <a:buClr>
                <a:schemeClr val="accent1"/>
              </a:buClr>
              <a:buSzPct val="90000"/>
              <a:buFont typeface="Arial" panose="020B0604020202020204" pitchFamily="34" charset="0"/>
              <a:buChar char="•"/>
              <a:defRPr/>
            </a:pPr>
            <a:r>
              <a:rPr lang="en-US" dirty="0"/>
              <a:t>degree and certificate requirements;</a:t>
            </a:r>
          </a:p>
          <a:p>
            <a:pPr marL="870966" lvl="1" indent="-285750">
              <a:spcAft>
                <a:spcPts val="600"/>
              </a:spcAft>
              <a:buClr>
                <a:schemeClr val="accent1"/>
              </a:buClr>
              <a:buSzPct val="90000"/>
              <a:buFont typeface="Arial" panose="020B0604020202020204" pitchFamily="34" charset="0"/>
              <a:buChar char="•"/>
              <a:defRPr/>
            </a:pPr>
            <a:r>
              <a:rPr lang="en-US" dirty="0"/>
              <a:t>grading policies;</a:t>
            </a:r>
          </a:p>
          <a:p>
            <a:pPr marL="870966" lvl="1" indent="-285750">
              <a:spcAft>
                <a:spcPts val="600"/>
              </a:spcAft>
              <a:buClr>
                <a:schemeClr val="accent1"/>
              </a:buClr>
              <a:buSzPct val="90000"/>
              <a:buFont typeface="Arial" panose="020B0604020202020204" pitchFamily="34" charset="0"/>
              <a:buChar char="•"/>
              <a:defRPr/>
            </a:pPr>
            <a:r>
              <a:rPr lang="en-US" dirty="0"/>
              <a:t>educational program development;</a:t>
            </a:r>
          </a:p>
          <a:p>
            <a:pPr marL="870966" lvl="1" indent="-285750">
              <a:spcAft>
                <a:spcPts val="600"/>
              </a:spcAft>
              <a:buClr>
                <a:schemeClr val="accent1"/>
              </a:buClr>
              <a:buSzPct val="90000"/>
              <a:buFont typeface="Arial" panose="020B0604020202020204" pitchFamily="34" charset="0"/>
              <a:buChar char="•"/>
              <a:defRPr/>
            </a:pPr>
            <a:r>
              <a:rPr lang="en-US" dirty="0"/>
              <a:t>standards or policies regarding student preparation and success;</a:t>
            </a:r>
          </a:p>
          <a:p>
            <a:pPr marL="870966" lvl="1" indent="-285750">
              <a:spcAft>
                <a:spcPts val="600"/>
              </a:spcAft>
              <a:buClr>
                <a:schemeClr val="accent1"/>
              </a:buClr>
              <a:buSzPct val="90000"/>
              <a:buFont typeface="Arial" panose="020B0604020202020204" pitchFamily="34" charset="0"/>
              <a:buChar char="•"/>
              <a:defRPr/>
            </a:pPr>
            <a:r>
              <a:rPr lang="en-US" dirty="0"/>
              <a:t>district and college governance structures, as related to faculty roles;</a:t>
            </a:r>
          </a:p>
          <a:p>
            <a:pPr marL="870966" lvl="1" indent="-285750">
              <a:spcAft>
                <a:spcPts val="600"/>
              </a:spcAft>
              <a:buClr>
                <a:schemeClr val="accent1"/>
              </a:buClr>
              <a:buSzPct val="90000"/>
              <a:buFont typeface="Arial" panose="020B0604020202020204" pitchFamily="34" charset="0"/>
              <a:buChar char="•"/>
              <a:defRPr/>
            </a:pPr>
            <a:r>
              <a:rPr lang="en-US" dirty="0"/>
              <a:t>faculty roles and involvement in accreditation processes, including self-study and annual reports;</a:t>
            </a:r>
          </a:p>
          <a:p>
            <a:pPr marL="870966" lvl="1" indent="-285750">
              <a:spcAft>
                <a:spcPts val="600"/>
              </a:spcAft>
              <a:buClr>
                <a:schemeClr val="accent1"/>
              </a:buClr>
              <a:buSzPct val="90000"/>
              <a:buFont typeface="Arial" panose="020B0604020202020204" pitchFamily="34" charset="0"/>
              <a:buChar char="•"/>
              <a:defRPr/>
            </a:pPr>
            <a:r>
              <a:rPr lang="en-US" dirty="0"/>
              <a:t>policies for faculty professional development activities;</a:t>
            </a:r>
          </a:p>
          <a:p>
            <a:pPr marL="870966" lvl="1" indent="-285750">
              <a:spcAft>
                <a:spcPts val="600"/>
              </a:spcAft>
              <a:buClr>
                <a:schemeClr val="accent1"/>
              </a:buClr>
              <a:buSzPct val="90000"/>
              <a:buFont typeface="Arial" panose="020B0604020202020204" pitchFamily="34" charset="0"/>
              <a:buChar char="•"/>
              <a:defRPr/>
            </a:pPr>
            <a:r>
              <a:rPr lang="en-US" dirty="0"/>
              <a:t>processes for program review;</a:t>
            </a:r>
          </a:p>
          <a:p>
            <a:pPr marL="870966" lvl="1" indent="-285750">
              <a:spcAft>
                <a:spcPts val="600"/>
              </a:spcAft>
              <a:buClr>
                <a:schemeClr val="accent1"/>
              </a:buClr>
              <a:buSzPct val="90000"/>
              <a:buFont typeface="Arial" panose="020B0604020202020204" pitchFamily="34" charset="0"/>
              <a:buChar char="•"/>
              <a:defRPr/>
            </a:pPr>
            <a:r>
              <a:rPr lang="en-US" dirty="0"/>
              <a:t>processes for institutional planning and budget development; and</a:t>
            </a:r>
          </a:p>
          <a:p>
            <a:pPr marL="870966" lvl="1" indent="-285750">
              <a:spcAft>
                <a:spcPts val="600"/>
              </a:spcAft>
              <a:buClr>
                <a:schemeClr val="accent1"/>
              </a:buClr>
              <a:buSzPct val="90000"/>
              <a:buFont typeface="Arial" panose="020B0604020202020204" pitchFamily="34" charset="0"/>
              <a:buChar char="•"/>
              <a:defRPr/>
            </a:pPr>
            <a:r>
              <a:rPr lang="en-US" dirty="0"/>
              <a:t>other academic and professional matters as are mutually agreed upon between the governing board and the academic senate.</a:t>
            </a:r>
          </a:p>
        </p:txBody>
      </p:sp>
    </p:spTree>
    <p:extLst>
      <p:ext uri="{BB962C8B-B14F-4D97-AF65-F5344CB8AC3E}">
        <p14:creationId xmlns:p14="http://schemas.microsoft.com/office/powerpoint/2010/main" val="161130009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1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par>
                          <p:cTn id="24" fill="hold">
                            <p:stCondLst>
                              <p:cond delay="3500"/>
                            </p:stCondLst>
                            <p:childTnLst>
                              <p:par>
                                <p:cTn id="25" presetID="10" presetClass="entr" presetSubtype="0" fill="hold" grpId="0" nodeType="after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par>
                          <p:cTn id="28" fill="hold">
                            <p:stCondLst>
                              <p:cond delay="4000"/>
                            </p:stCondLst>
                            <p:childTnLst>
                              <p:par>
                                <p:cTn id="29" presetID="10" presetClass="entr" presetSubtype="0" fill="hold" grpId="0" nodeType="after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500"/>
                                        <p:tgtEl>
                                          <p:spTgt spid="2">
                                            <p:txEl>
                                              <p:pRg st="6" end="6"/>
                                            </p:txEl>
                                          </p:spTgt>
                                        </p:tgtEl>
                                      </p:cBhvr>
                                    </p:animEffect>
                                  </p:childTnLst>
                                </p:cTn>
                              </p:par>
                            </p:childTnLst>
                          </p:cTn>
                        </p:par>
                        <p:par>
                          <p:cTn id="32" fill="hold">
                            <p:stCondLst>
                              <p:cond delay="4500"/>
                            </p:stCondLst>
                            <p:childTnLst>
                              <p:par>
                                <p:cTn id="33" presetID="10" presetClass="entr" presetSubtype="0" fill="hold" grpId="0" nodeType="after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Effect transition="in" filter="fade">
                                      <p:cBhvr>
                                        <p:cTn id="35" dur="500"/>
                                        <p:tgtEl>
                                          <p:spTgt spid="2">
                                            <p:txEl>
                                              <p:pRg st="7" end="7"/>
                                            </p:txEl>
                                          </p:spTgt>
                                        </p:tgtEl>
                                      </p:cBhvr>
                                    </p:animEffect>
                                  </p:childTnLst>
                                </p:cTn>
                              </p:par>
                            </p:childTnLst>
                          </p:cTn>
                        </p:par>
                        <p:par>
                          <p:cTn id="36" fill="hold">
                            <p:stCondLst>
                              <p:cond delay="5000"/>
                            </p:stCondLst>
                            <p:childTnLst>
                              <p:par>
                                <p:cTn id="37" presetID="10" presetClass="entr" presetSubtype="0" fill="hold" grpId="0" nodeType="after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animEffect transition="in" filter="fade">
                                      <p:cBhvr>
                                        <p:cTn id="39" dur="500"/>
                                        <p:tgtEl>
                                          <p:spTgt spid="2">
                                            <p:txEl>
                                              <p:pRg st="8" end="8"/>
                                            </p:txEl>
                                          </p:spTgt>
                                        </p:tgtEl>
                                      </p:cBhvr>
                                    </p:animEffect>
                                  </p:childTnLst>
                                </p:cTn>
                              </p:par>
                            </p:childTnLst>
                          </p:cTn>
                        </p:par>
                        <p:par>
                          <p:cTn id="40" fill="hold">
                            <p:stCondLst>
                              <p:cond delay="5500"/>
                            </p:stCondLst>
                            <p:childTnLst>
                              <p:par>
                                <p:cTn id="41" presetID="10" presetClass="entr" presetSubtype="0" fill="hold" grpId="0" nodeType="after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Effect transition="in" filter="fade">
                                      <p:cBhvr>
                                        <p:cTn id="43" dur="500"/>
                                        <p:tgtEl>
                                          <p:spTgt spid="2">
                                            <p:txEl>
                                              <p:pRg st="9" end="9"/>
                                            </p:txEl>
                                          </p:spTgt>
                                        </p:tgtEl>
                                      </p:cBhvr>
                                    </p:animEffect>
                                  </p:childTnLst>
                                </p:cTn>
                              </p:par>
                            </p:childTnLst>
                          </p:cTn>
                        </p:par>
                        <p:par>
                          <p:cTn id="44" fill="hold">
                            <p:stCondLst>
                              <p:cond delay="6000"/>
                            </p:stCondLst>
                            <p:childTnLst>
                              <p:par>
                                <p:cTn id="45" presetID="10" presetClass="entr" presetSubtype="0" fill="hold" grpId="0" nodeType="after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animEffect transition="in" filter="fade">
                                      <p:cBhvr>
                                        <p:cTn id="47" dur="500"/>
                                        <p:tgtEl>
                                          <p:spTgt spid="2">
                                            <p:txEl>
                                              <p:pRg st="10" end="10"/>
                                            </p:txEl>
                                          </p:spTgt>
                                        </p:tgtEl>
                                      </p:cBhvr>
                                    </p:animEffect>
                                  </p:childTnLst>
                                </p:cTn>
                              </p:par>
                            </p:childTnLst>
                          </p:cTn>
                        </p:par>
                        <p:par>
                          <p:cTn id="48" fill="hold">
                            <p:stCondLst>
                              <p:cond delay="6500"/>
                            </p:stCondLst>
                            <p:childTnLst>
                              <p:par>
                                <p:cTn id="49" presetID="10" presetClass="entr" presetSubtype="0" fill="hold" grpId="0" nodeType="afterEffect">
                                  <p:stCondLst>
                                    <p:cond delay="0"/>
                                  </p:stCondLst>
                                  <p:childTnLst>
                                    <p:set>
                                      <p:cBhvr>
                                        <p:cTn id="50" dur="1" fill="hold">
                                          <p:stCondLst>
                                            <p:cond delay="0"/>
                                          </p:stCondLst>
                                        </p:cTn>
                                        <p:tgtEl>
                                          <p:spTgt spid="2">
                                            <p:txEl>
                                              <p:pRg st="11" end="11"/>
                                            </p:txEl>
                                          </p:spTgt>
                                        </p:tgtEl>
                                        <p:attrNameLst>
                                          <p:attrName>style.visibility</p:attrName>
                                        </p:attrNameLst>
                                      </p:cBhvr>
                                      <p:to>
                                        <p:strVal val="visible"/>
                                      </p:to>
                                    </p:set>
                                    <p:animEffect transition="in" filter="fade">
                                      <p:cBhvr>
                                        <p:cTn id="51"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47800"/>
            <a:ext cx="8382000" cy="5257800"/>
          </a:xfrm>
        </p:spPr>
        <p:txBody>
          <a:bodyPr>
            <a:normAutofit fontScale="92500" lnSpcReduction="10000"/>
          </a:bodyPr>
          <a:lstStyle/>
          <a:p>
            <a:pPr marL="548640" indent="-411480" fontAlgn="auto">
              <a:spcAft>
                <a:spcPts val="600"/>
              </a:spcAft>
              <a:buSzPct val="100000"/>
              <a:buFont typeface="Courier New" panose="02070309020205020404" pitchFamily="49" charset="0"/>
              <a:buChar char="o"/>
              <a:defRPr/>
            </a:pPr>
            <a:r>
              <a:rPr lang="en-US" b="1" dirty="0"/>
              <a:t>The Faculty Association: wages and working conditions</a:t>
            </a:r>
          </a:p>
          <a:p>
            <a:pPr marL="870966" lvl="1" indent="-285750" fontAlgn="auto">
              <a:spcAft>
                <a:spcPts val="600"/>
              </a:spcAft>
              <a:buClr>
                <a:schemeClr val="accent1"/>
              </a:buClr>
              <a:buSzPct val="90000"/>
              <a:buFont typeface="Arial" panose="020B0604020202020204" pitchFamily="34" charset="0"/>
              <a:buChar char="•"/>
              <a:defRPr/>
            </a:pPr>
            <a:r>
              <a:rPr lang="en-US" dirty="0"/>
              <a:t>wages</a:t>
            </a:r>
          </a:p>
          <a:p>
            <a:pPr marL="870966" lvl="1" indent="-285750" fontAlgn="auto">
              <a:spcAft>
                <a:spcPts val="600"/>
              </a:spcAft>
              <a:buClr>
                <a:schemeClr val="accent1"/>
              </a:buClr>
              <a:buSzPct val="90000"/>
              <a:buFont typeface="Arial" panose="020B0604020202020204" pitchFamily="34" charset="0"/>
              <a:buChar char="•"/>
              <a:defRPr/>
            </a:pPr>
            <a:r>
              <a:rPr lang="en-US" dirty="0"/>
              <a:t>hours of employment</a:t>
            </a:r>
          </a:p>
          <a:p>
            <a:pPr marL="870966" lvl="1" indent="-285750" fontAlgn="auto">
              <a:spcAft>
                <a:spcPts val="600"/>
              </a:spcAft>
              <a:buClr>
                <a:schemeClr val="accent1"/>
              </a:buClr>
              <a:buSzPct val="90000"/>
              <a:buFont typeface="Arial" panose="020B0604020202020204" pitchFamily="34" charset="0"/>
              <a:buChar char="•"/>
              <a:defRPr/>
            </a:pPr>
            <a:r>
              <a:rPr lang="en-US" dirty="0"/>
              <a:t>health and welfare benefits</a:t>
            </a:r>
          </a:p>
          <a:p>
            <a:pPr marL="870966" lvl="1" indent="-285750" fontAlgn="auto">
              <a:spcAft>
                <a:spcPts val="600"/>
              </a:spcAft>
              <a:buClr>
                <a:schemeClr val="accent1"/>
              </a:buClr>
              <a:buSzPct val="90000"/>
              <a:buFont typeface="Arial" panose="020B0604020202020204" pitchFamily="34" charset="0"/>
              <a:buChar char="•"/>
              <a:defRPr/>
            </a:pPr>
            <a:r>
              <a:rPr lang="en-US" dirty="0"/>
              <a:t>leave, transfer and reassignment policies</a:t>
            </a:r>
          </a:p>
          <a:p>
            <a:pPr marL="870966" lvl="1" indent="-285750" fontAlgn="auto">
              <a:spcAft>
                <a:spcPts val="600"/>
              </a:spcAft>
              <a:buClr>
                <a:schemeClr val="accent1"/>
              </a:buClr>
              <a:buSzPct val="90000"/>
              <a:buFont typeface="Arial" panose="020B0604020202020204" pitchFamily="34" charset="0"/>
              <a:buChar char="•"/>
              <a:defRPr/>
            </a:pPr>
            <a:r>
              <a:rPr lang="en-US" dirty="0"/>
              <a:t>safety conditions</a:t>
            </a:r>
          </a:p>
          <a:p>
            <a:pPr marL="870966" lvl="1" indent="-285750" fontAlgn="auto">
              <a:spcAft>
                <a:spcPts val="600"/>
              </a:spcAft>
              <a:buClr>
                <a:schemeClr val="accent1"/>
              </a:buClr>
              <a:buSzPct val="90000"/>
              <a:buFont typeface="Arial" panose="020B0604020202020204" pitchFamily="34" charset="0"/>
              <a:buChar char="•"/>
              <a:defRPr/>
            </a:pPr>
            <a:r>
              <a:rPr lang="en-US" dirty="0"/>
              <a:t>class size</a:t>
            </a:r>
          </a:p>
          <a:p>
            <a:pPr marL="870966" lvl="1" indent="-285750" fontAlgn="auto">
              <a:spcAft>
                <a:spcPts val="600"/>
              </a:spcAft>
              <a:buClr>
                <a:schemeClr val="accent1"/>
              </a:buClr>
              <a:buSzPct val="90000"/>
              <a:buFont typeface="Arial" panose="020B0604020202020204" pitchFamily="34" charset="0"/>
              <a:buChar char="•"/>
              <a:defRPr/>
            </a:pPr>
            <a:r>
              <a:rPr lang="en-US" dirty="0"/>
              <a:t>evaluation procedures</a:t>
            </a:r>
          </a:p>
          <a:p>
            <a:pPr marL="870966" lvl="1" indent="-285750" fontAlgn="auto">
              <a:spcAft>
                <a:spcPts val="600"/>
              </a:spcAft>
              <a:buClr>
                <a:schemeClr val="accent1"/>
              </a:buClr>
              <a:buSzPct val="90000"/>
              <a:buFont typeface="Arial" panose="020B0604020202020204" pitchFamily="34" charset="0"/>
              <a:buChar char="•"/>
              <a:defRPr/>
            </a:pPr>
            <a:r>
              <a:rPr lang="en-US" dirty="0"/>
              <a:t>tenure review processes and dismissal</a:t>
            </a:r>
          </a:p>
          <a:p>
            <a:pPr marL="870966" lvl="1" indent="-285750" fontAlgn="auto">
              <a:spcAft>
                <a:spcPts val="600"/>
              </a:spcAft>
              <a:buClr>
                <a:schemeClr val="accent1"/>
              </a:buClr>
              <a:buSzPct val="90000"/>
              <a:buFont typeface="Arial" panose="020B0604020202020204" pitchFamily="34" charset="0"/>
              <a:buChar char="•"/>
              <a:defRPr/>
            </a:pPr>
            <a:r>
              <a:rPr lang="en-US" dirty="0"/>
              <a:t>any other matter in the scope of negotiations, or covered by the contract</a:t>
            </a:r>
          </a:p>
          <a:p>
            <a:pPr marL="548640" lvl="0" indent="-411480">
              <a:lnSpc>
                <a:spcPct val="100000"/>
              </a:lnSpc>
              <a:spcAft>
                <a:spcPts val="600"/>
              </a:spcAft>
              <a:buSzPct val="100000"/>
              <a:buFont typeface="Courier New" panose="02070309020205020404" pitchFamily="49" charset="0"/>
              <a:buChar char="o"/>
              <a:defRPr/>
            </a:pPr>
            <a:r>
              <a:rPr lang="en-US" dirty="0"/>
              <a:t>It has the right to consult on—</a:t>
            </a:r>
          </a:p>
          <a:p>
            <a:pPr marL="870966" lvl="1" indent="-285750">
              <a:lnSpc>
                <a:spcPct val="100000"/>
              </a:lnSpc>
              <a:spcAft>
                <a:spcPts val="600"/>
              </a:spcAft>
              <a:buClr>
                <a:schemeClr val="accent1"/>
              </a:buClr>
              <a:buSzPct val="90000"/>
              <a:buFont typeface="Arial" panose="020B0604020202020204" pitchFamily="34" charset="0"/>
              <a:buChar char="•"/>
              <a:defRPr/>
            </a:pPr>
            <a:r>
              <a:rPr lang="en-US" dirty="0"/>
              <a:t>definition of educational objectives</a:t>
            </a:r>
          </a:p>
          <a:p>
            <a:pPr marL="870966" lvl="1" indent="-285750">
              <a:lnSpc>
                <a:spcPct val="100000"/>
              </a:lnSpc>
              <a:spcAft>
                <a:spcPts val="600"/>
              </a:spcAft>
              <a:buClr>
                <a:schemeClr val="accent1"/>
              </a:buClr>
              <a:buSzPct val="90000"/>
              <a:buFont typeface="Arial" panose="020B0604020202020204" pitchFamily="34" charset="0"/>
              <a:buChar char="•"/>
              <a:defRPr/>
            </a:pPr>
            <a:r>
              <a:rPr lang="en-US" dirty="0"/>
              <a:t>content of courses and curriculum</a:t>
            </a:r>
          </a:p>
          <a:p>
            <a:pPr marL="870966" lvl="1" indent="-285750">
              <a:lnSpc>
                <a:spcPct val="100000"/>
              </a:lnSpc>
              <a:spcAft>
                <a:spcPts val="600"/>
              </a:spcAft>
              <a:buClr>
                <a:schemeClr val="accent1"/>
              </a:buClr>
              <a:buSzPct val="90000"/>
              <a:buFont typeface="Arial" panose="020B0604020202020204" pitchFamily="34" charset="0"/>
              <a:buChar char="•"/>
              <a:defRPr/>
            </a:pPr>
            <a:r>
              <a:rPr lang="en-US" dirty="0"/>
              <a:t>selection of textbooks</a:t>
            </a:r>
          </a:p>
          <a:p>
            <a:pPr marL="870966" lvl="1" indent="-285750" fontAlgn="auto">
              <a:spcAft>
                <a:spcPts val="600"/>
              </a:spcAft>
              <a:buClr>
                <a:schemeClr val="accent1"/>
              </a:buClr>
              <a:buSzPct val="90000"/>
              <a:buFont typeface="Arial" panose="020B0604020202020204" pitchFamily="34" charset="0"/>
              <a:buChar char="•"/>
              <a:defRPr/>
            </a:pPr>
            <a:endParaRPr lang="en-US" dirty="0"/>
          </a:p>
        </p:txBody>
      </p:sp>
      <p:sp>
        <p:nvSpPr>
          <p:cNvPr id="6" name="Title 2">
            <a:extLst>
              <a:ext uri="{FF2B5EF4-FFF2-40B4-BE49-F238E27FC236}">
                <a16:creationId xmlns:a16="http://schemas.microsoft.com/office/drawing/2014/main" id="{0F18BDA4-FBE4-4678-AB16-D5234E160B06}"/>
              </a:ext>
            </a:extLst>
          </p:cNvPr>
          <p:cNvSpPr>
            <a:spLocks noGrp="1"/>
          </p:cNvSpPr>
          <p:nvPr>
            <p:ph type="title"/>
          </p:nvPr>
        </p:nvSpPr>
        <p:spPr>
          <a:xfrm>
            <a:off x="586409" y="239334"/>
            <a:ext cx="7772400" cy="999744"/>
          </a:xfrm>
        </p:spPr>
        <p:txBody>
          <a:bodyPr>
            <a:normAutofit/>
          </a:bodyPr>
          <a:lstStyle/>
          <a:p>
            <a:pPr fontAlgn="auto">
              <a:spcAft>
                <a:spcPts val="0"/>
              </a:spcAft>
              <a:defRPr/>
            </a:pPr>
            <a:r>
              <a:rPr lang="en-US" dirty="0"/>
              <a:t>What is the Faculty Association?</a:t>
            </a:r>
          </a:p>
        </p:txBody>
      </p:sp>
    </p:spTree>
    <p:extLst>
      <p:ext uri="{BB962C8B-B14F-4D97-AF65-F5344CB8AC3E}">
        <p14:creationId xmlns:p14="http://schemas.microsoft.com/office/powerpoint/2010/main" val="266385580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nodeType="afterGroup">
                            <p:stCondLst>
                              <p:cond delay="500"/>
                            </p:stCondLst>
                            <p:childTnLst>
                              <p:par>
                                <p:cTn id="9" presetID="10" presetClass="entr" presetSubtype="0" fill="hold" grpId="0" nodeType="afterEffect">
                                  <p:stCondLst>
                                    <p:cond delay="1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nodeType="afterGroup">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nodeType="afterGroup">
                            <p:stCondLst>
                              <p:cond delay="2500"/>
                            </p:stCondLst>
                            <p:childTnLst>
                              <p:par>
                                <p:cTn id="17" presetID="10" presetClass="entr" presetSubtype="0" fill="hold" grpId="0"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par>
                          <p:cTn id="20" fill="hold" nodeType="afterGroup">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par>
                          <p:cTn id="24" fill="hold" nodeType="afterGroup">
                            <p:stCondLst>
                              <p:cond delay="3500"/>
                            </p:stCondLst>
                            <p:childTnLst>
                              <p:par>
                                <p:cTn id="25" presetID="10" presetClass="entr" presetSubtype="0" fill="hold" grpId="0" nodeType="after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par>
                          <p:cTn id="28" fill="hold" nodeType="afterGroup">
                            <p:stCondLst>
                              <p:cond delay="4000"/>
                            </p:stCondLst>
                            <p:childTnLst>
                              <p:par>
                                <p:cTn id="29" presetID="26" presetClass="emph" presetSubtype="0" fill="hold" nodeType="afterEffect">
                                  <p:stCondLst>
                                    <p:cond delay="250"/>
                                  </p:stCondLst>
                                  <p:childTnLst>
                                    <p:animEffect transition="out" filter="fade">
                                      <p:cBhvr>
                                        <p:cTn id="30" dur="500" tmFilter="0, 0; .2, .5; .8, .5; 1, 0"/>
                                        <p:tgtEl>
                                          <p:spTgt spid="2">
                                            <p:txEl>
                                              <p:pRg st="5" end="5"/>
                                            </p:txEl>
                                          </p:spTgt>
                                        </p:tgtEl>
                                      </p:cBhvr>
                                    </p:animEffect>
                                    <p:animScale>
                                      <p:cBhvr>
                                        <p:cTn id="31" dur="250" autoRev="1" fill="hold"/>
                                        <p:tgtEl>
                                          <p:spTgt spid="2">
                                            <p:txEl>
                                              <p:pRg st="5" end="5"/>
                                            </p:txEl>
                                          </p:spTgt>
                                        </p:tgtEl>
                                      </p:cBhvr>
                                      <p:by x="105000" y="105000"/>
                                    </p:animScale>
                                  </p:childTnLst>
                                </p:cTn>
                              </p:par>
                            </p:childTnLst>
                          </p:cTn>
                        </p:par>
                        <p:par>
                          <p:cTn id="32" fill="hold">
                            <p:stCondLst>
                              <p:cond delay="4750"/>
                            </p:stCondLst>
                            <p:childTnLst>
                              <p:par>
                                <p:cTn id="33" presetID="10" presetClass="entr" presetSubtype="0" fill="hold" grpId="0" nodeType="after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fade">
                                      <p:cBhvr>
                                        <p:cTn id="35" dur="500"/>
                                        <p:tgtEl>
                                          <p:spTgt spid="2">
                                            <p:txEl>
                                              <p:pRg st="6" end="6"/>
                                            </p:txEl>
                                          </p:spTgt>
                                        </p:tgtEl>
                                      </p:cBhvr>
                                    </p:animEffect>
                                  </p:childTnLst>
                                </p:cTn>
                              </p:par>
                            </p:childTnLst>
                          </p:cTn>
                        </p:par>
                        <p:par>
                          <p:cTn id="36" fill="hold" nodeType="afterGroup">
                            <p:stCondLst>
                              <p:cond delay="5250"/>
                            </p:stCondLst>
                            <p:childTnLst>
                              <p:par>
                                <p:cTn id="37" presetID="10" presetClass="entr" presetSubtype="0" fill="hold" grpId="0" nodeType="after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Effect transition="in" filter="fade">
                                      <p:cBhvr>
                                        <p:cTn id="39" dur="500"/>
                                        <p:tgtEl>
                                          <p:spTgt spid="2">
                                            <p:txEl>
                                              <p:pRg st="7" end="7"/>
                                            </p:txEl>
                                          </p:spTgt>
                                        </p:tgtEl>
                                      </p:cBhvr>
                                    </p:animEffect>
                                  </p:childTnLst>
                                </p:cTn>
                              </p:par>
                            </p:childTnLst>
                          </p:cTn>
                        </p:par>
                        <p:par>
                          <p:cTn id="40" fill="hold" nodeType="afterGroup">
                            <p:stCondLst>
                              <p:cond delay="5750"/>
                            </p:stCondLst>
                            <p:childTnLst>
                              <p:par>
                                <p:cTn id="41" presetID="10" presetClass="entr" presetSubtype="0" fill="hold" grpId="0" nodeType="after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Effect transition="in" filter="fade">
                                      <p:cBhvr>
                                        <p:cTn id="43" dur="500"/>
                                        <p:tgtEl>
                                          <p:spTgt spid="2">
                                            <p:txEl>
                                              <p:pRg st="8" end="8"/>
                                            </p:txEl>
                                          </p:spTgt>
                                        </p:tgtEl>
                                      </p:cBhvr>
                                    </p:animEffect>
                                  </p:childTnLst>
                                </p:cTn>
                              </p:par>
                            </p:childTnLst>
                          </p:cTn>
                        </p:par>
                        <p:par>
                          <p:cTn id="44" fill="hold" nodeType="afterGroup">
                            <p:stCondLst>
                              <p:cond delay="6250"/>
                            </p:stCondLst>
                            <p:childTnLst>
                              <p:par>
                                <p:cTn id="45" presetID="26" presetClass="emph" presetSubtype="0" fill="hold" nodeType="afterEffect">
                                  <p:stCondLst>
                                    <p:cond delay="0"/>
                                  </p:stCondLst>
                                  <p:childTnLst>
                                    <p:animEffect transition="out" filter="fade">
                                      <p:cBhvr>
                                        <p:cTn id="46" dur="500" tmFilter="0, 0; .2, .5; .8, .5; 1, 0"/>
                                        <p:tgtEl>
                                          <p:spTgt spid="2">
                                            <p:txEl>
                                              <p:pRg st="8" end="8"/>
                                            </p:txEl>
                                          </p:spTgt>
                                        </p:tgtEl>
                                      </p:cBhvr>
                                    </p:animEffect>
                                    <p:animScale>
                                      <p:cBhvr>
                                        <p:cTn id="47" dur="250" autoRev="1" fill="hold"/>
                                        <p:tgtEl>
                                          <p:spTgt spid="2">
                                            <p:txEl>
                                              <p:pRg st="8" end="8"/>
                                            </p:txEl>
                                          </p:spTgt>
                                        </p:tgtEl>
                                      </p:cBhvr>
                                      <p:by x="105000" y="105000"/>
                                    </p:animScale>
                                  </p:childTnLst>
                                </p:cTn>
                              </p:par>
                            </p:childTnLst>
                          </p:cTn>
                        </p:par>
                        <p:par>
                          <p:cTn id="48" fill="hold">
                            <p:stCondLst>
                              <p:cond delay="6750"/>
                            </p:stCondLst>
                            <p:childTnLst>
                              <p:par>
                                <p:cTn id="49" presetID="10" presetClass="entr" presetSubtype="0" fill="hold" grpId="0" nodeType="afterEffect">
                                  <p:stCondLst>
                                    <p:cond delay="0"/>
                                  </p:stCondLst>
                                  <p:childTnLst>
                                    <p:set>
                                      <p:cBhvr>
                                        <p:cTn id="50" dur="1" fill="hold">
                                          <p:stCondLst>
                                            <p:cond delay="0"/>
                                          </p:stCondLst>
                                        </p:cTn>
                                        <p:tgtEl>
                                          <p:spTgt spid="2">
                                            <p:txEl>
                                              <p:pRg st="9" end="9"/>
                                            </p:txEl>
                                          </p:spTgt>
                                        </p:tgtEl>
                                        <p:attrNameLst>
                                          <p:attrName>style.visibility</p:attrName>
                                        </p:attrNameLst>
                                      </p:cBhvr>
                                      <p:to>
                                        <p:strVal val="visible"/>
                                      </p:to>
                                    </p:set>
                                    <p:animEffect transition="in" filter="fade">
                                      <p:cBhvr>
                                        <p:cTn id="51" dur="500"/>
                                        <p:tgtEl>
                                          <p:spTgt spid="2">
                                            <p:txEl>
                                              <p:pRg st="9" end="9"/>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
                                            <p:txEl>
                                              <p:pRg st="10" end="10"/>
                                            </p:txEl>
                                          </p:spTgt>
                                        </p:tgtEl>
                                        <p:attrNameLst>
                                          <p:attrName>style.visibility</p:attrName>
                                        </p:attrNameLst>
                                      </p:cBhvr>
                                      <p:to>
                                        <p:strVal val="visible"/>
                                      </p:to>
                                    </p:set>
                                    <p:animEffect transition="in" filter="fade">
                                      <p:cBhvr>
                                        <p:cTn id="56" dur="500"/>
                                        <p:tgtEl>
                                          <p:spTgt spid="2">
                                            <p:txEl>
                                              <p:pRg st="10" end="10"/>
                                            </p:txEl>
                                          </p:spTgt>
                                        </p:tgtEl>
                                      </p:cBhvr>
                                    </p:animEffect>
                                  </p:childTnLst>
                                </p:cTn>
                              </p:par>
                            </p:childTnLst>
                          </p:cTn>
                        </p:par>
                        <p:par>
                          <p:cTn id="57" fill="hold">
                            <p:stCondLst>
                              <p:cond delay="500"/>
                            </p:stCondLst>
                            <p:childTnLst>
                              <p:par>
                                <p:cTn id="58" presetID="10" presetClass="entr" presetSubtype="0" fill="hold" grpId="0" nodeType="afterEffect">
                                  <p:stCondLst>
                                    <p:cond delay="0"/>
                                  </p:stCondLst>
                                  <p:childTnLst>
                                    <p:set>
                                      <p:cBhvr>
                                        <p:cTn id="59" dur="1" fill="hold">
                                          <p:stCondLst>
                                            <p:cond delay="0"/>
                                          </p:stCondLst>
                                        </p:cTn>
                                        <p:tgtEl>
                                          <p:spTgt spid="2">
                                            <p:txEl>
                                              <p:pRg st="11" end="11"/>
                                            </p:txEl>
                                          </p:spTgt>
                                        </p:tgtEl>
                                        <p:attrNameLst>
                                          <p:attrName>style.visibility</p:attrName>
                                        </p:attrNameLst>
                                      </p:cBhvr>
                                      <p:to>
                                        <p:strVal val="visible"/>
                                      </p:to>
                                    </p:set>
                                    <p:animEffect transition="in" filter="fade">
                                      <p:cBhvr>
                                        <p:cTn id="60" dur="500"/>
                                        <p:tgtEl>
                                          <p:spTgt spid="2">
                                            <p:txEl>
                                              <p:pRg st="11" end="11"/>
                                            </p:txEl>
                                          </p:spTgt>
                                        </p:tgtEl>
                                      </p:cBhvr>
                                    </p:animEffect>
                                  </p:childTnLst>
                                </p:cTn>
                              </p:par>
                            </p:childTnLst>
                          </p:cTn>
                        </p:par>
                        <p:par>
                          <p:cTn id="61" fill="hold">
                            <p:stCondLst>
                              <p:cond delay="1000"/>
                            </p:stCondLst>
                            <p:childTnLst>
                              <p:par>
                                <p:cTn id="62" presetID="10" presetClass="entr" presetSubtype="0" fill="hold" grpId="0" nodeType="afterEffect">
                                  <p:stCondLst>
                                    <p:cond delay="0"/>
                                  </p:stCondLst>
                                  <p:childTnLst>
                                    <p:set>
                                      <p:cBhvr>
                                        <p:cTn id="63" dur="1" fill="hold">
                                          <p:stCondLst>
                                            <p:cond delay="0"/>
                                          </p:stCondLst>
                                        </p:cTn>
                                        <p:tgtEl>
                                          <p:spTgt spid="2">
                                            <p:txEl>
                                              <p:pRg st="12" end="12"/>
                                            </p:txEl>
                                          </p:spTgt>
                                        </p:tgtEl>
                                        <p:attrNameLst>
                                          <p:attrName>style.visibility</p:attrName>
                                        </p:attrNameLst>
                                      </p:cBhvr>
                                      <p:to>
                                        <p:strVal val="visible"/>
                                      </p:to>
                                    </p:set>
                                    <p:animEffect transition="in" filter="fade">
                                      <p:cBhvr>
                                        <p:cTn id="64" dur="500"/>
                                        <p:tgtEl>
                                          <p:spTgt spid="2">
                                            <p:txEl>
                                              <p:pRg st="12" end="12"/>
                                            </p:txEl>
                                          </p:spTgt>
                                        </p:tgtEl>
                                      </p:cBhvr>
                                    </p:animEffect>
                                  </p:childTnLst>
                                </p:cTn>
                              </p:par>
                            </p:childTnLst>
                          </p:cTn>
                        </p:par>
                        <p:par>
                          <p:cTn id="65" fill="hold">
                            <p:stCondLst>
                              <p:cond delay="1500"/>
                            </p:stCondLst>
                            <p:childTnLst>
                              <p:par>
                                <p:cTn id="66" presetID="10" presetClass="entr" presetSubtype="0" fill="hold" grpId="0" nodeType="afterEffect">
                                  <p:stCondLst>
                                    <p:cond delay="0"/>
                                  </p:stCondLst>
                                  <p:childTnLst>
                                    <p:set>
                                      <p:cBhvr>
                                        <p:cTn id="67" dur="1" fill="hold">
                                          <p:stCondLst>
                                            <p:cond delay="0"/>
                                          </p:stCondLst>
                                        </p:cTn>
                                        <p:tgtEl>
                                          <p:spTgt spid="2">
                                            <p:txEl>
                                              <p:pRg st="13" end="13"/>
                                            </p:txEl>
                                          </p:spTgt>
                                        </p:tgtEl>
                                        <p:attrNameLst>
                                          <p:attrName>style.visibility</p:attrName>
                                        </p:attrNameLst>
                                      </p:cBhvr>
                                      <p:to>
                                        <p:strVal val="visible"/>
                                      </p:to>
                                    </p:set>
                                    <p:animEffect transition="in" filter="fade">
                                      <p:cBhvr>
                                        <p:cTn id="68" dur="5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47700" y="155713"/>
            <a:ext cx="7772400" cy="1609344"/>
          </a:xfrm>
        </p:spPr>
        <p:txBody>
          <a:bodyPr>
            <a:normAutofit/>
          </a:bodyPr>
          <a:lstStyle/>
          <a:p>
            <a:pPr fontAlgn="auto">
              <a:spcAft>
                <a:spcPts val="0"/>
              </a:spcAft>
              <a:defRPr/>
            </a:pPr>
            <a:r>
              <a:rPr lang="en-US" dirty="0"/>
              <a:t>What does the Faculty Association do?</a:t>
            </a:r>
          </a:p>
        </p:txBody>
      </p:sp>
      <p:sp>
        <p:nvSpPr>
          <p:cNvPr id="2" name="Content Placeholder 1"/>
          <p:cNvSpPr>
            <a:spLocks noGrp="1"/>
          </p:cNvSpPr>
          <p:nvPr>
            <p:ph idx="1"/>
          </p:nvPr>
        </p:nvSpPr>
        <p:spPr>
          <a:xfrm>
            <a:off x="381000" y="1761744"/>
            <a:ext cx="8305800" cy="4943856"/>
          </a:xfrm>
        </p:spPr>
        <p:txBody>
          <a:bodyPr>
            <a:normAutofit/>
          </a:bodyPr>
          <a:lstStyle/>
          <a:p>
            <a:pPr marL="548640" indent="-411480">
              <a:lnSpc>
                <a:spcPct val="80000"/>
              </a:lnSpc>
              <a:spcBef>
                <a:spcPts val="0"/>
              </a:spcBef>
              <a:spcAft>
                <a:spcPts val="1800"/>
              </a:spcAft>
              <a:buSzPct val="100000"/>
              <a:buFont typeface="Courier New" panose="02070309020205020404" pitchFamily="49" charset="0"/>
              <a:buChar char="o"/>
              <a:defRPr/>
            </a:pPr>
            <a:r>
              <a:rPr lang="en-US" sz="1900" b="1" dirty="0"/>
              <a:t>The contract: </a:t>
            </a:r>
            <a:r>
              <a:rPr lang="en-US" sz="1900" dirty="0"/>
              <a:t>negotiates and protects the faculty contract and the rights and privileges therein</a:t>
            </a:r>
          </a:p>
          <a:p>
            <a:pPr marL="548640" indent="-411480">
              <a:lnSpc>
                <a:spcPct val="80000"/>
              </a:lnSpc>
              <a:spcBef>
                <a:spcPts val="0"/>
              </a:spcBef>
              <a:spcAft>
                <a:spcPts val="1800"/>
              </a:spcAft>
              <a:buSzPct val="100000"/>
              <a:buFont typeface="Courier New" panose="02070309020205020404" pitchFamily="49" charset="0"/>
              <a:buChar char="o"/>
              <a:defRPr/>
            </a:pPr>
            <a:r>
              <a:rPr lang="en-US" sz="1900" b="1" dirty="0"/>
              <a:t>Grievances: </a:t>
            </a:r>
            <a:r>
              <a:rPr lang="en-US" sz="1900" dirty="0"/>
              <a:t>protects the rights of individual faculty members through the grievance process</a:t>
            </a:r>
          </a:p>
          <a:p>
            <a:pPr marL="548640" indent="-411480">
              <a:lnSpc>
                <a:spcPct val="80000"/>
              </a:lnSpc>
              <a:spcBef>
                <a:spcPts val="0"/>
              </a:spcBef>
              <a:spcAft>
                <a:spcPts val="1800"/>
              </a:spcAft>
              <a:buSzPct val="100000"/>
              <a:buFont typeface="Courier New" panose="02070309020205020404" pitchFamily="49" charset="0"/>
              <a:buChar char="o"/>
              <a:defRPr/>
            </a:pPr>
            <a:r>
              <a:rPr lang="en-US" sz="1900" b="1" dirty="0"/>
              <a:t>Working Conditions: </a:t>
            </a:r>
            <a:r>
              <a:rPr lang="en-US" sz="1900" dirty="0"/>
              <a:t>represents the faculty in working conditions and safety</a:t>
            </a:r>
          </a:p>
          <a:p>
            <a:pPr marL="548640" indent="-411480">
              <a:lnSpc>
                <a:spcPct val="80000"/>
              </a:lnSpc>
              <a:spcBef>
                <a:spcPts val="0"/>
              </a:spcBef>
              <a:spcAft>
                <a:spcPts val="1800"/>
              </a:spcAft>
              <a:buSzPct val="100000"/>
              <a:buFont typeface="Courier New" panose="02070309020205020404" pitchFamily="49" charset="0"/>
              <a:buChar char="o"/>
              <a:defRPr/>
            </a:pPr>
            <a:r>
              <a:rPr lang="en-US" sz="1900" b="1" dirty="0"/>
              <a:t>Information:</a:t>
            </a:r>
            <a:r>
              <a:rPr lang="en-US" sz="1900" dirty="0"/>
              <a:t> distributes information about matters relevant to working conditions at the state and local level</a:t>
            </a:r>
          </a:p>
          <a:p>
            <a:pPr marL="548640" indent="-411480">
              <a:lnSpc>
                <a:spcPct val="80000"/>
              </a:lnSpc>
              <a:spcBef>
                <a:spcPts val="0"/>
              </a:spcBef>
              <a:spcAft>
                <a:spcPts val="1800"/>
              </a:spcAft>
              <a:buSzPct val="100000"/>
              <a:buFont typeface="Courier New" panose="02070309020205020404" pitchFamily="49" charset="0"/>
              <a:buChar char="o"/>
              <a:defRPr/>
            </a:pPr>
            <a:r>
              <a:rPr lang="en-US" sz="1900" b="1" dirty="0"/>
              <a:t>Political Action: </a:t>
            </a:r>
            <a:r>
              <a:rPr lang="en-US" sz="1900" dirty="0"/>
              <a:t>represents faculty interests through political advocacy and the elections process</a:t>
            </a:r>
          </a:p>
          <a:p>
            <a:pPr marL="548640" indent="-411480">
              <a:lnSpc>
                <a:spcPct val="80000"/>
              </a:lnSpc>
              <a:spcBef>
                <a:spcPts val="0"/>
              </a:spcBef>
              <a:spcAft>
                <a:spcPts val="1800"/>
              </a:spcAft>
              <a:buSzPct val="100000"/>
              <a:buFont typeface="Courier New" panose="02070309020205020404" pitchFamily="49" charset="0"/>
              <a:buChar char="o"/>
              <a:defRPr/>
            </a:pPr>
            <a:r>
              <a:rPr lang="en-US" sz="1900" b="1" dirty="0"/>
              <a:t>Collaboration: </a:t>
            </a:r>
            <a:r>
              <a:rPr lang="en-US" sz="1900" dirty="0"/>
              <a:t>coordinates activities with other faculty and labor organizations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nodeType="after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98500" y="268357"/>
            <a:ext cx="7772400" cy="963168"/>
          </a:xfrm>
        </p:spPr>
        <p:txBody>
          <a:bodyPr/>
          <a:lstStyle/>
          <a:p>
            <a:pPr fontAlgn="auto">
              <a:spcAft>
                <a:spcPts val="0"/>
              </a:spcAft>
              <a:defRPr/>
            </a:pPr>
            <a:r>
              <a:rPr lang="en-US" dirty="0"/>
              <a:t>Current officers of the Association</a:t>
            </a:r>
          </a:p>
        </p:txBody>
      </p:sp>
      <p:sp>
        <p:nvSpPr>
          <p:cNvPr id="2" name="Content Placeholder 1"/>
          <p:cNvSpPr>
            <a:spLocks noGrp="1"/>
          </p:cNvSpPr>
          <p:nvPr>
            <p:ph idx="1"/>
          </p:nvPr>
        </p:nvSpPr>
        <p:spPr>
          <a:xfrm>
            <a:off x="381000" y="1905000"/>
            <a:ext cx="8407400" cy="4572000"/>
          </a:xfrm>
        </p:spPr>
        <p:txBody>
          <a:bodyPr/>
          <a:lstStyle/>
          <a:p>
            <a:pPr marL="548640" indent="-411480">
              <a:lnSpc>
                <a:spcPct val="80000"/>
              </a:lnSpc>
              <a:spcBef>
                <a:spcPts val="0"/>
              </a:spcBef>
              <a:spcAft>
                <a:spcPts val="1800"/>
              </a:spcAft>
              <a:buSzPct val="100000"/>
              <a:buFont typeface="Courier New" panose="02070309020205020404" pitchFamily="49" charset="0"/>
              <a:buChar char="o"/>
              <a:defRPr/>
            </a:pPr>
            <a:r>
              <a:rPr lang="en-US" sz="2400" dirty="0"/>
              <a:t>Melanie </a:t>
            </a:r>
            <a:r>
              <a:rPr lang="en-US" sz="2400" dirty="0" err="1"/>
              <a:t>Haeri</a:t>
            </a:r>
            <a:r>
              <a:rPr lang="en-US" sz="2400" dirty="0"/>
              <a:t>, Irvine Valley, </a:t>
            </a:r>
            <a:r>
              <a:rPr lang="en-US" dirty="0"/>
              <a:t>president</a:t>
            </a:r>
            <a:endParaRPr lang="en-US" sz="2400" dirty="0"/>
          </a:p>
          <a:p>
            <a:pPr marL="548640" indent="-411480">
              <a:lnSpc>
                <a:spcPct val="80000"/>
              </a:lnSpc>
              <a:spcBef>
                <a:spcPts val="0"/>
              </a:spcBef>
              <a:spcAft>
                <a:spcPts val="1800"/>
              </a:spcAft>
              <a:buSzPct val="100000"/>
              <a:buFont typeface="Courier New" panose="02070309020205020404" pitchFamily="49" charset="0"/>
              <a:buChar char="o"/>
              <a:defRPr/>
            </a:pPr>
            <a:r>
              <a:rPr lang="en-US" sz="2400" dirty="0"/>
              <a:t>Robert Melendez, Irvine Valley, </a:t>
            </a:r>
            <a:r>
              <a:rPr lang="en-US" dirty="0"/>
              <a:t>vice-president/president-elect</a:t>
            </a:r>
            <a:endParaRPr lang="en-US" sz="2400" dirty="0"/>
          </a:p>
          <a:p>
            <a:pPr marL="548640" indent="-411480">
              <a:lnSpc>
                <a:spcPct val="80000"/>
              </a:lnSpc>
              <a:spcBef>
                <a:spcPts val="0"/>
              </a:spcBef>
              <a:spcAft>
                <a:spcPts val="1800"/>
              </a:spcAft>
              <a:buSzPct val="100000"/>
              <a:buFont typeface="Courier New" panose="02070309020205020404" pitchFamily="49" charset="0"/>
              <a:buChar char="o"/>
              <a:defRPr/>
            </a:pPr>
            <a:r>
              <a:rPr lang="en-US" sz="2400" dirty="0"/>
              <a:t>Marianne Wolfe, Irvine Valley, </a:t>
            </a:r>
            <a:r>
              <a:rPr lang="en-US" dirty="0"/>
              <a:t>secretary</a:t>
            </a:r>
            <a:endParaRPr lang="en-US" sz="2400" dirty="0"/>
          </a:p>
          <a:p>
            <a:pPr marL="548640" indent="-411480">
              <a:lnSpc>
                <a:spcPct val="80000"/>
              </a:lnSpc>
              <a:spcBef>
                <a:spcPts val="0"/>
              </a:spcBef>
              <a:spcAft>
                <a:spcPts val="1800"/>
              </a:spcAft>
              <a:buSzPct val="100000"/>
              <a:buFont typeface="Courier New" panose="02070309020205020404" pitchFamily="49" charset="0"/>
              <a:buChar char="o"/>
              <a:defRPr/>
            </a:pPr>
            <a:r>
              <a:rPr lang="en-US" sz="2400" dirty="0"/>
              <a:t>Frank Gonzalez, Saddleback, </a:t>
            </a:r>
            <a:r>
              <a:rPr lang="en-US" dirty="0"/>
              <a:t>treasurer</a:t>
            </a:r>
            <a:endParaRPr lang="en-US" sz="2400" dirty="0"/>
          </a:p>
          <a:p>
            <a:pPr marL="548640" indent="-411480">
              <a:lnSpc>
                <a:spcPct val="80000"/>
              </a:lnSpc>
              <a:spcBef>
                <a:spcPts val="0"/>
              </a:spcBef>
              <a:spcAft>
                <a:spcPts val="1800"/>
              </a:spcAft>
              <a:buSzPct val="100000"/>
              <a:buFont typeface="Courier New" panose="02070309020205020404" pitchFamily="49" charset="0"/>
              <a:buChar char="o"/>
              <a:defRPr/>
            </a:pPr>
            <a:r>
              <a:rPr lang="en-US" sz="2400" dirty="0"/>
              <a:t>Jenny Langrell, Saddleback, </a:t>
            </a:r>
            <a:r>
              <a:rPr lang="en-US" dirty="0"/>
              <a:t>membership chair</a:t>
            </a:r>
            <a:endParaRPr lang="en-US" sz="2400" dirty="0"/>
          </a:p>
          <a:p>
            <a:pPr marL="548640" indent="-411480">
              <a:lnSpc>
                <a:spcPct val="80000"/>
              </a:lnSpc>
              <a:spcBef>
                <a:spcPts val="0"/>
              </a:spcBef>
              <a:spcAft>
                <a:spcPts val="1800"/>
              </a:spcAft>
              <a:buSzPct val="100000"/>
              <a:buFont typeface="Courier New" panose="02070309020205020404" pitchFamily="49" charset="0"/>
              <a:buChar char="o"/>
              <a:defRPr/>
            </a:pPr>
            <a:r>
              <a:rPr lang="en-US" sz="2400" dirty="0"/>
              <a:t>Danelle Huggett, Saddleback, </a:t>
            </a:r>
            <a:r>
              <a:rPr lang="en-US" dirty="0"/>
              <a:t>part-time faculty chair</a:t>
            </a:r>
            <a:endParaRPr lang="en-US" sz="2400" dirty="0"/>
          </a:p>
          <a:p>
            <a:pPr marL="548640" indent="-411480">
              <a:lnSpc>
                <a:spcPct val="80000"/>
              </a:lnSpc>
              <a:spcBef>
                <a:spcPts val="0"/>
              </a:spcBef>
              <a:spcAft>
                <a:spcPts val="1800"/>
              </a:spcAft>
              <a:buSzPct val="100000"/>
              <a:buFont typeface="Courier New" panose="02070309020205020404" pitchFamily="49" charset="0"/>
              <a:buChar char="o"/>
              <a:defRPr/>
            </a:pPr>
            <a:r>
              <a:rPr lang="en-US" sz="2400" dirty="0"/>
              <a:t>Lewis Long, Irvine Valley, </a:t>
            </a:r>
            <a:r>
              <a:rPr lang="en-US" dirty="0"/>
              <a:t>past-president</a:t>
            </a:r>
            <a:endParaRPr lang="en-US" sz="2400" dirty="0"/>
          </a:p>
          <a:p>
            <a:pPr marL="548640" indent="-411480">
              <a:lnSpc>
                <a:spcPct val="80000"/>
              </a:lnSpc>
              <a:spcBef>
                <a:spcPts val="0"/>
              </a:spcBef>
              <a:spcAft>
                <a:spcPts val="1800"/>
              </a:spcAft>
              <a:buSzPct val="100000"/>
              <a:buFont typeface="Courier New" panose="02070309020205020404" pitchFamily="49" charset="0"/>
              <a:buChar char="o"/>
              <a:defRPr/>
            </a:pPr>
            <a:r>
              <a:rPr lang="en-US" sz="2400" dirty="0"/>
              <a:t>Claire Cesareo, Saddleback, </a:t>
            </a:r>
            <a:r>
              <a:rPr lang="en-US" dirty="0"/>
              <a:t>chief negotiator</a:t>
            </a:r>
            <a:endParaRPr lang="en-US" sz="2400" dirty="0"/>
          </a:p>
          <a:p>
            <a:pPr marL="45720" indent="0" fontAlgn="auto">
              <a:spcAft>
                <a:spcPts val="0"/>
              </a:spcAft>
              <a:buNone/>
              <a:defRPr/>
            </a:pP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15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500"/>
                                        <p:tgtEl>
                                          <p:spTgt spid="2">
                                            <p:txEl>
                                              <p:pRg st="1" end="1"/>
                                            </p:txEl>
                                          </p:spTgt>
                                        </p:tgtEl>
                                      </p:cBhvr>
                                    </p:animEffect>
                                  </p:childTnLst>
                                </p:cTn>
                              </p:par>
                            </p:childTnLst>
                          </p:cTn>
                        </p:par>
                        <p:par>
                          <p:cTn id="12" fill="hold">
                            <p:stCondLst>
                              <p:cond delay="2500"/>
                            </p:stCondLst>
                            <p:childTnLst>
                              <p:par>
                                <p:cTn id="13" presetID="10" presetClass="entr" presetSubtype="0" fill="hold" nodeType="afterEffect">
                                  <p:stCondLst>
                                    <p:cond delay="150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childTnLst>
                          </p:cTn>
                        </p:par>
                        <p:par>
                          <p:cTn id="16" fill="hold">
                            <p:stCondLst>
                              <p:cond delay="4500"/>
                            </p:stCondLst>
                            <p:childTnLst>
                              <p:par>
                                <p:cTn id="17" presetID="10" presetClass="entr" presetSubtype="0" fill="hold" nodeType="afterEffect">
                                  <p:stCondLst>
                                    <p:cond delay="150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500"/>
                                        <p:tgtEl>
                                          <p:spTgt spid="2">
                                            <p:txEl>
                                              <p:pRg st="3" end="3"/>
                                            </p:txEl>
                                          </p:spTgt>
                                        </p:tgtEl>
                                      </p:cBhvr>
                                    </p:animEffect>
                                  </p:childTnLst>
                                </p:cTn>
                              </p:par>
                            </p:childTnLst>
                          </p:cTn>
                        </p:par>
                        <p:par>
                          <p:cTn id="20" fill="hold">
                            <p:stCondLst>
                              <p:cond delay="6500"/>
                            </p:stCondLst>
                            <p:childTnLst>
                              <p:par>
                                <p:cTn id="21" presetID="10" presetClass="entr" presetSubtype="0" fill="hold" nodeType="afterEffect">
                                  <p:stCondLst>
                                    <p:cond delay="150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childTnLst>
                          </p:cTn>
                        </p:par>
                        <p:par>
                          <p:cTn id="24" fill="hold">
                            <p:stCondLst>
                              <p:cond delay="8500"/>
                            </p:stCondLst>
                            <p:childTnLst>
                              <p:par>
                                <p:cTn id="25" presetID="10" presetClass="entr" presetSubtype="0" fill="hold" nodeType="afterEffect">
                                  <p:stCondLst>
                                    <p:cond delay="150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par>
                          <p:cTn id="28" fill="hold">
                            <p:stCondLst>
                              <p:cond delay="10500"/>
                            </p:stCondLst>
                            <p:childTnLst>
                              <p:par>
                                <p:cTn id="29" presetID="10" presetClass="entr" presetSubtype="0" fill="hold" nodeType="afterEffect">
                                  <p:stCondLst>
                                    <p:cond delay="150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500"/>
                                        <p:tgtEl>
                                          <p:spTgt spid="2">
                                            <p:txEl>
                                              <p:pRg st="6" end="6"/>
                                            </p:txEl>
                                          </p:spTgt>
                                        </p:tgtEl>
                                      </p:cBhvr>
                                    </p:animEffect>
                                  </p:childTnLst>
                                </p:cTn>
                              </p:par>
                            </p:childTnLst>
                          </p:cTn>
                        </p:par>
                        <p:par>
                          <p:cTn id="32" fill="hold">
                            <p:stCondLst>
                              <p:cond delay="12500"/>
                            </p:stCondLst>
                            <p:childTnLst>
                              <p:par>
                                <p:cTn id="33" presetID="10" presetClass="entr" presetSubtype="0" fill="hold" nodeType="afterEffect">
                                  <p:stCondLst>
                                    <p:cond delay="1500"/>
                                  </p:stCondLst>
                                  <p:childTnLst>
                                    <p:set>
                                      <p:cBhvr>
                                        <p:cTn id="34" dur="1" fill="hold">
                                          <p:stCondLst>
                                            <p:cond delay="0"/>
                                          </p:stCondLst>
                                        </p:cTn>
                                        <p:tgtEl>
                                          <p:spTgt spid="2">
                                            <p:txEl>
                                              <p:pRg st="7" end="7"/>
                                            </p:txEl>
                                          </p:spTgt>
                                        </p:tgtEl>
                                        <p:attrNameLst>
                                          <p:attrName>style.visibility</p:attrName>
                                        </p:attrNameLst>
                                      </p:cBhvr>
                                      <p:to>
                                        <p:strVal val="visible"/>
                                      </p:to>
                                    </p:set>
                                    <p:animEffect transition="in" filter="fade">
                                      <p:cBhvr>
                                        <p:cTn id="35"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1132</TotalTime>
  <Words>1479</Words>
  <Application>Microsoft Office PowerPoint</Application>
  <PresentationFormat>On-screen Show (4:3)</PresentationFormat>
  <Paragraphs>215</Paragraphs>
  <Slides>29</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Arial</vt:lpstr>
      <vt:lpstr>Calibri</vt:lpstr>
      <vt:lpstr>Courier New</vt:lpstr>
      <vt:lpstr>Franklin Gothic Medium</vt:lpstr>
      <vt:lpstr>Rockwell</vt:lpstr>
      <vt:lpstr>Rockwell Condensed</vt:lpstr>
      <vt:lpstr>Wingdings</vt:lpstr>
      <vt:lpstr>Wingdings 2</vt:lpstr>
      <vt:lpstr>Wood Type</vt:lpstr>
      <vt:lpstr>PowerPoint Presentation</vt:lpstr>
      <vt:lpstr>SOCCCD Faculty Association New Full-time faculty Orientation</vt:lpstr>
      <vt:lpstr>What is the Faculty Association?</vt:lpstr>
      <vt:lpstr>What do CCA, CTA, and NEA do?</vt:lpstr>
      <vt:lpstr>What is FACCC?</vt:lpstr>
      <vt:lpstr>What is the Faculty Association?</vt:lpstr>
      <vt:lpstr>What is the Faculty Association?</vt:lpstr>
      <vt:lpstr>What does the Faculty Association do?</vt:lpstr>
      <vt:lpstr>Current officers of the Association</vt:lpstr>
      <vt:lpstr>Grievance Chairs</vt:lpstr>
      <vt:lpstr>Other positions within the organization</vt:lpstr>
      <vt:lpstr>Faculty Association Dues 2023-2024</vt:lpstr>
      <vt:lpstr>Benefits of Membership</vt:lpstr>
      <vt:lpstr>Why Join Your Faculty Association?</vt:lpstr>
      <vt:lpstr>What are the benefits of CCA, CTA,  and  NEA?</vt:lpstr>
      <vt:lpstr>Faculty Association Organization</vt:lpstr>
      <vt:lpstr>The Representative council</vt:lpstr>
      <vt:lpstr>The Executive committee</vt:lpstr>
      <vt:lpstr>The Political Action Committee (PAC)</vt:lpstr>
      <vt:lpstr>Other Association Committees</vt:lpstr>
      <vt:lpstr>What can you do?</vt:lpstr>
      <vt:lpstr>The Tenure Review Process</vt:lpstr>
      <vt:lpstr>2021-2024 Contract</vt:lpstr>
      <vt:lpstr>Self-Evaluation – A Portfolio</vt:lpstr>
      <vt:lpstr>The Tenure Review Committee</vt:lpstr>
      <vt:lpstr>Review Process</vt:lpstr>
      <vt:lpstr>Important points </vt:lpstr>
      <vt:lpstr>How can we Help You?</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Lewis</dc:creator>
  <cp:lastModifiedBy>Jenny Langrell</cp:lastModifiedBy>
  <cp:revision>116</cp:revision>
  <cp:lastPrinted>2019-08-08T02:08:49Z</cp:lastPrinted>
  <dcterms:created xsi:type="dcterms:W3CDTF">2010-04-15T19:06:21Z</dcterms:created>
  <dcterms:modified xsi:type="dcterms:W3CDTF">2023-08-18T15:50:03Z</dcterms:modified>
</cp:coreProperties>
</file>