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23"/>
  </p:notesMasterIdLst>
  <p:sldIdLst>
    <p:sldId id="398" r:id="rId2"/>
    <p:sldId id="408" r:id="rId3"/>
    <p:sldId id="310" r:id="rId4"/>
    <p:sldId id="256" r:id="rId5"/>
    <p:sldId id="319" r:id="rId6"/>
    <p:sldId id="409" r:id="rId7"/>
    <p:sldId id="281" r:id="rId8"/>
    <p:sldId id="405" r:id="rId9"/>
    <p:sldId id="345" r:id="rId10"/>
    <p:sldId id="344" r:id="rId11"/>
    <p:sldId id="346" r:id="rId12"/>
    <p:sldId id="411" r:id="rId13"/>
    <p:sldId id="392" r:id="rId14"/>
    <p:sldId id="402" r:id="rId15"/>
    <p:sldId id="390" r:id="rId16"/>
    <p:sldId id="347" r:id="rId17"/>
    <p:sldId id="410" r:id="rId18"/>
    <p:sldId id="401" r:id="rId19"/>
    <p:sldId id="403" r:id="rId20"/>
    <p:sldId id="324" r:id="rId21"/>
    <p:sldId id="407" r:id="rId22"/>
  </p:sldIdLst>
  <p:sldSz cx="9144000" cy="6858000" type="screen4x3"/>
  <p:notesSz cx="6858000" cy="9144000"/>
  <p:embeddedFontLst>
    <p:embeddedFont>
      <p:font typeface="AvantGarde Bk BT" panose="020B0402020202020204"/>
      <p:regular r:id="rId24"/>
      <p:italic r:id="rId25"/>
    </p:embeddedFont>
    <p:embeddedFont>
      <p:font typeface="BudHand" panose="020B0604020202020204"/>
      <p:regular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1BBDF4-D187-4C3B-AF41-7D6A108D6225}">
          <p14:sldIdLst>
            <p14:sldId id="398"/>
            <p14:sldId id="408"/>
            <p14:sldId id="310"/>
            <p14:sldId id="256"/>
            <p14:sldId id="319"/>
            <p14:sldId id="409"/>
            <p14:sldId id="281"/>
            <p14:sldId id="405"/>
            <p14:sldId id="345"/>
            <p14:sldId id="344"/>
            <p14:sldId id="346"/>
            <p14:sldId id="411"/>
          </p14:sldIdLst>
        </p14:section>
        <p14:section name="Board Elections" id="{91A8D589-1C02-4729-987C-A88FD1D1A123}">
          <p14:sldIdLst/>
        </p14:section>
        <p14:section name="Working Conditions" id="{70D2392D-C1E9-4985-A93D-0D63F60FBF85}">
          <p14:sldIdLst>
            <p14:sldId id="392"/>
            <p14:sldId id="402"/>
            <p14:sldId id="390"/>
            <p14:sldId id="347"/>
            <p14:sldId id="410"/>
            <p14:sldId id="401"/>
            <p14:sldId id="403"/>
          </p14:sldIdLst>
        </p14:section>
        <p14:section name="Conclusion" id="{F7316640-2A47-4765-A652-CEDA25C1C581}">
          <p14:sldIdLst>
            <p14:sldId id="32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1F0DB"/>
    <a:srgbClr val="820000"/>
    <a:srgbClr val="700000"/>
    <a:srgbClr val="F1E8DB"/>
    <a:srgbClr val="680000"/>
    <a:srgbClr val="800000"/>
    <a:srgbClr val="FF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A4356-07BF-CA64-1E86-ED137AFF7F6D}" v="33" dt="2024-01-08T21:15:4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26" autoAdjust="0"/>
  </p:normalViewPr>
  <p:slideViewPr>
    <p:cSldViewPr snapToGrid="0">
      <p:cViewPr varScale="1">
        <p:scale>
          <a:sx n="72" d="100"/>
          <a:sy n="72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Haeri" userId="S::mhaeri0@ivc.edu::9bbcbf43-75b2-46cc-9142-d697aba823b0" providerId="AD" clId="Web-{FEBA4356-07BF-CA64-1E86-ED137AFF7F6D}"/>
    <pc:docChg chg="modSld">
      <pc:chgData name="Melanie Haeri" userId="S::mhaeri0@ivc.edu::9bbcbf43-75b2-46cc-9142-d697aba823b0" providerId="AD" clId="Web-{FEBA4356-07BF-CA64-1E86-ED137AFF7F6D}" dt="2024-01-08T21:15:44.593" v="30" actId="20577"/>
      <pc:docMkLst>
        <pc:docMk/>
      </pc:docMkLst>
      <pc:sldChg chg="modSp">
        <pc:chgData name="Melanie Haeri" userId="S::mhaeri0@ivc.edu::9bbcbf43-75b2-46cc-9142-d697aba823b0" providerId="AD" clId="Web-{FEBA4356-07BF-CA64-1E86-ED137AFF7F6D}" dt="2024-01-08T21:13:02.074" v="9" actId="20577"/>
        <pc:sldMkLst>
          <pc:docMk/>
          <pc:sldMk cId="0" sldId="281"/>
        </pc:sldMkLst>
        <pc:spChg chg="mod">
          <ac:chgData name="Melanie Haeri" userId="S::mhaeri0@ivc.edu::9bbcbf43-75b2-46cc-9142-d697aba823b0" providerId="AD" clId="Web-{FEBA4356-07BF-CA64-1E86-ED137AFF7F6D}" dt="2024-01-08T21:13:02.074" v="9" actId="20577"/>
          <ac:spMkLst>
            <pc:docMk/>
            <pc:sldMk cId="0" sldId="281"/>
            <ac:spMk id="8194" creationId="{00000000-0000-0000-0000-000000000000}"/>
          </ac:spMkLst>
        </pc:spChg>
      </pc:sldChg>
      <pc:sldChg chg="modSp">
        <pc:chgData name="Melanie Haeri" userId="S::mhaeri0@ivc.edu::9bbcbf43-75b2-46cc-9142-d697aba823b0" providerId="AD" clId="Web-{FEBA4356-07BF-CA64-1E86-ED137AFF7F6D}" dt="2024-01-08T21:15:44.593" v="30" actId="20577"/>
        <pc:sldMkLst>
          <pc:docMk/>
          <pc:sldMk cId="1844837331" sldId="347"/>
        </pc:sldMkLst>
        <pc:spChg chg="mod">
          <ac:chgData name="Melanie Haeri" userId="S::mhaeri0@ivc.edu::9bbcbf43-75b2-46cc-9142-d697aba823b0" providerId="AD" clId="Web-{FEBA4356-07BF-CA64-1E86-ED137AFF7F6D}" dt="2024-01-08T21:15:44.593" v="30" actId="20577"/>
          <ac:spMkLst>
            <pc:docMk/>
            <pc:sldMk cId="1844837331" sldId="347"/>
            <ac:spMk id="110595" creationId="{00000000-0000-0000-0000-000000000000}"/>
          </ac:spMkLst>
        </pc:spChg>
      </pc:sldChg>
      <pc:sldChg chg="modSp">
        <pc:chgData name="Melanie Haeri" userId="S::mhaeri0@ivc.edu::9bbcbf43-75b2-46cc-9142-d697aba823b0" providerId="AD" clId="Web-{FEBA4356-07BF-CA64-1E86-ED137AFF7F6D}" dt="2024-01-08T21:15:11.030" v="19" actId="20577"/>
        <pc:sldMkLst>
          <pc:docMk/>
          <pc:sldMk cId="2551972560" sldId="390"/>
        </pc:sldMkLst>
        <pc:spChg chg="mod">
          <ac:chgData name="Melanie Haeri" userId="S::mhaeri0@ivc.edu::9bbcbf43-75b2-46cc-9142-d697aba823b0" providerId="AD" clId="Web-{FEBA4356-07BF-CA64-1E86-ED137AFF7F6D}" dt="2024-01-08T21:14:05.794" v="16" actId="20577"/>
          <ac:spMkLst>
            <pc:docMk/>
            <pc:sldMk cId="2551972560" sldId="390"/>
            <ac:spMk id="2" creationId="{DA936226-C3C4-74E4-7316-BD6F41D88DB7}"/>
          </ac:spMkLst>
        </pc:spChg>
        <pc:spChg chg="mod">
          <ac:chgData name="Melanie Haeri" userId="S::mhaeri0@ivc.edu::9bbcbf43-75b2-46cc-9142-d697aba823b0" providerId="AD" clId="Web-{FEBA4356-07BF-CA64-1E86-ED137AFF7F6D}" dt="2024-01-08T21:15:11.030" v="19" actId="20577"/>
          <ac:spMkLst>
            <pc:docMk/>
            <pc:sldMk cId="2551972560" sldId="390"/>
            <ac:spMk id="110594" creationId="{00000000-0000-0000-0000-000000000000}"/>
          </ac:spMkLst>
        </pc:spChg>
      </pc:sldChg>
      <pc:sldChg chg="modSp">
        <pc:chgData name="Melanie Haeri" userId="S::mhaeri0@ivc.edu::9bbcbf43-75b2-46cc-9142-d697aba823b0" providerId="AD" clId="Web-{FEBA4356-07BF-CA64-1E86-ED137AFF7F6D}" dt="2024-01-08T21:14:53.045" v="18" actId="20577"/>
        <pc:sldMkLst>
          <pc:docMk/>
          <pc:sldMk cId="3430943017" sldId="402"/>
        </pc:sldMkLst>
        <pc:spChg chg="mod">
          <ac:chgData name="Melanie Haeri" userId="S::mhaeri0@ivc.edu::9bbcbf43-75b2-46cc-9142-d697aba823b0" providerId="AD" clId="Web-{FEBA4356-07BF-CA64-1E86-ED137AFF7F6D}" dt="2024-01-08T21:14:53.045" v="18" actId="20577"/>
          <ac:spMkLst>
            <pc:docMk/>
            <pc:sldMk cId="3430943017" sldId="402"/>
            <ac:spMk id="2" creationId="{D127E50B-B99A-1A77-34C3-366692EB61AC}"/>
          </ac:spMkLst>
        </pc:spChg>
        <pc:spChg chg="mod">
          <ac:chgData name="Melanie Haeri" userId="S::mhaeri0@ivc.edu::9bbcbf43-75b2-46cc-9142-d697aba823b0" providerId="AD" clId="Web-{FEBA4356-07BF-CA64-1E86-ED137AFF7F6D}" dt="2024-01-08T21:13:56.231" v="15" actId="20577"/>
          <ac:spMkLst>
            <pc:docMk/>
            <pc:sldMk cId="3430943017" sldId="402"/>
            <ac:spMk id="3" creationId="{62CFA18C-84DE-AE8B-F7BB-27A86E788CE0}"/>
          </ac:spMkLst>
        </pc:spChg>
      </pc:sldChg>
      <pc:sldChg chg="modSp">
        <pc:chgData name="Melanie Haeri" userId="S::mhaeri0@ivc.edu::9bbcbf43-75b2-46cc-9142-d697aba823b0" providerId="AD" clId="Web-{FEBA4356-07BF-CA64-1E86-ED137AFF7F6D}" dt="2024-01-08T21:13:28.824" v="14" actId="20577"/>
        <pc:sldMkLst>
          <pc:docMk/>
          <pc:sldMk cId="2680253627" sldId="405"/>
        </pc:sldMkLst>
        <pc:spChg chg="mod">
          <ac:chgData name="Melanie Haeri" userId="S::mhaeri0@ivc.edu::9bbcbf43-75b2-46cc-9142-d697aba823b0" providerId="AD" clId="Web-{FEBA4356-07BF-CA64-1E86-ED137AFF7F6D}" dt="2024-01-08T21:13:28.824" v="14" actId="20577"/>
          <ac:spMkLst>
            <pc:docMk/>
            <pc:sldMk cId="2680253627" sldId="405"/>
            <ac:spMk id="2" creationId="{6F4E7AAD-1E96-E86E-6073-9378DC0064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fld id="{715FA846-F683-416C-8282-F9335188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64EB6-3DCE-4640-9C34-DB5697F2CE55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2577AE-D06C-48A6-981C-1E058BF3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DD57-F961-4E2C-8943-BA529800B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6520-F88D-43EF-BE2F-057673457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335BB-8FB3-4F2D-B705-9D83AE19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5DB4-3DF2-4780-8A08-7F943C189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EDAD-051B-45C2-A9D6-18750A376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CDFE-131F-448A-AF02-EA840490D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72EE-CCA3-497A-84C1-A3E06FDC3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D20B-9533-4C89-AD70-8E4BA2A9A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863A-D886-4D96-ABB2-0612C132E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082A5-2471-4D6E-BB18-D71BFB2C8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F1E8DB">
                <a:lumMod val="10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fld id="{03FE44CD-1A97-40F0-ABB0-EE7C95083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pendentaustralia.net/life/life-display/why-victorian-teachers-strike-tomorrow,44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ccd.edu/about/about_board_map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haeri@ivc.edu" TargetMode="External"/><Relationship Id="rId2" Type="http://schemas.openxmlformats.org/officeDocument/2006/relationships/hyperlink" Target="mailto:facultyassociation@socccd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innovation.org/wiki/Priorities:Union_College_Strategic_Prioriti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wolfe10@ivc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7B62-32A2-594C-5BB1-4A83F8AC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228"/>
            <a:ext cx="9711559" cy="911771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ockwell" panose="02060603020205020403" pitchFamily="18" charset="77"/>
              </a:rPr>
              <a:t>Welcome! Spring 2024</a:t>
            </a:r>
          </a:p>
        </p:txBody>
      </p:sp>
      <p:pic>
        <p:nvPicPr>
          <p:cNvPr id="10" name="Content Placeholder 9" descr="A teacher teaching her students&#10;&#10;Description automatically generated with low confidence">
            <a:extLst>
              <a:ext uri="{FF2B5EF4-FFF2-40B4-BE49-F238E27FC236}">
                <a16:creationId xmlns:a16="http://schemas.microsoft.com/office/drawing/2014/main" id="{EFD6CC48-6BC7-F776-46DC-5C47B0606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677388" y="1003509"/>
            <a:ext cx="4682263" cy="5092492"/>
          </a:xfr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0D4EF-FC9E-0CAF-4857-654F032F8CAA}"/>
              </a:ext>
            </a:extLst>
          </p:cNvPr>
          <p:cNvSpPr txBox="1"/>
          <p:nvPr/>
        </p:nvSpPr>
        <p:spPr>
          <a:xfrm>
            <a:off x="2677388" y="5895945"/>
            <a:ext cx="25042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700">
                <a:solidFill>
                  <a:srgbClr val="FFFFFF"/>
                </a:solidFill>
                <a:latin typeface="+mn-lt"/>
                <a:hlinkClick r:id="rId3" tooltip="https://independentaustralia.net/life/life-display/why-victorian-teachers-strike-tomorrow,44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9767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59" y="1143000"/>
            <a:ext cx="7391400" cy="541020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b="1" dirty="0">
                <a:latin typeface="Rockwell" panose="02060603020205020403" pitchFamily="18" charset="77"/>
              </a:rPr>
              <a:t>Irvine Valley College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Arts: </a:t>
            </a:r>
            <a:r>
              <a:rPr lang="en-US" sz="1800" b="1" dirty="0">
                <a:solidFill>
                  <a:srgbClr val="FF0000"/>
                </a:solidFill>
                <a:latin typeface="Rockwell" panose="02060603020205020403" pitchFamily="18" charset="77"/>
              </a:rPr>
              <a:t>VACANT</a:t>
            </a:r>
            <a:r>
              <a:rPr lang="en-US" sz="1800" b="1" dirty="0">
                <a:solidFill>
                  <a:srgbClr val="820000"/>
                </a:solidFill>
                <a:latin typeface="Rockwell" panose="02060603020205020403" pitchFamily="18" charset="77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Business Sciences: </a:t>
            </a:r>
            <a:r>
              <a:rPr lang="en-US" sz="1800" b="1" dirty="0">
                <a:latin typeface="Rockwell" panose="02060603020205020403" pitchFamily="18" charset="77"/>
              </a:rPr>
              <a:t>Rick Boone</a:t>
            </a:r>
          </a:p>
          <a:p>
            <a:pPr eaLnBrk="1" hangingPunct="1"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Guidance and Counseling: </a:t>
            </a:r>
            <a:r>
              <a:rPr lang="en-US" sz="1800" b="1" dirty="0">
                <a:latin typeface="Rockwell" panose="02060603020205020403" pitchFamily="18" charset="77"/>
              </a:rPr>
              <a:t>Javier Valdez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b="1" dirty="0">
                <a:latin typeface="Rockwell" panose="02060603020205020403" pitchFamily="18" charset="77"/>
              </a:rPr>
              <a:t>Parisa Soltani</a:t>
            </a:r>
            <a:r>
              <a:rPr lang="en-US" sz="18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Humanities: </a:t>
            </a:r>
            <a:r>
              <a:rPr lang="en-US" sz="1800" b="1" dirty="0">
                <a:latin typeface="Rockwell" panose="02060603020205020403" pitchFamily="18" charset="77"/>
              </a:rPr>
              <a:t>Lisa Alvarez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b="1" dirty="0">
                <a:latin typeface="Rockwell" panose="02060603020205020403" pitchFamily="18" charset="77"/>
              </a:rPr>
              <a:t>Deanna Scherger</a:t>
            </a:r>
            <a:r>
              <a:rPr lang="en-US" sz="18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Kinesiology, Health and Athletics: </a:t>
            </a:r>
            <a:r>
              <a:rPr lang="en-US" sz="1800" b="1" dirty="0">
                <a:latin typeface="Rockwell" panose="02060603020205020403" pitchFamily="18" charset="77"/>
              </a:rPr>
              <a:t>Ted Weatherford</a:t>
            </a:r>
            <a:endParaRPr lang="en-US" sz="1800" dirty="0">
              <a:latin typeface="Rockwell" panose="02060603020205020403" pitchFamily="18" charset="77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Languages and Learning Resources: </a:t>
            </a:r>
            <a:r>
              <a:rPr lang="en-US" sz="1800" b="1" dirty="0">
                <a:latin typeface="Rockwell" panose="02060603020205020403" pitchFamily="18" charset="77"/>
              </a:rPr>
              <a:t>Savyonne Steindler </a:t>
            </a:r>
          </a:p>
          <a:p>
            <a:pPr eaLnBrk="1" hangingPunct="1"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Life Sciences and Technologies: </a:t>
            </a:r>
            <a:r>
              <a:rPr lang="en-US" sz="1800" b="1" dirty="0">
                <a:latin typeface="Rockwell" panose="02060603020205020403" pitchFamily="18" charset="77"/>
              </a:rPr>
              <a:t>Kathy Schmeidler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b="1" dirty="0">
                <a:latin typeface="Rockwell" panose="02060603020205020403" pitchFamily="18" charset="77"/>
              </a:rPr>
              <a:t>Pierre Nguyen</a:t>
            </a:r>
            <a:r>
              <a:rPr lang="en-US" sz="18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Math, Computer Sciences and Engineering: </a:t>
            </a:r>
            <a:r>
              <a:rPr lang="en-US" sz="1800" b="1" dirty="0">
                <a:latin typeface="Rockwell" panose="02060603020205020403" pitchFamily="18" charset="77"/>
              </a:rPr>
              <a:t>Carlo Chan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Physical Science and Technology: </a:t>
            </a:r>
            <a:r>
              <a:rPr lang="en-US" sz="1800" b="1" dirty="0">
                <a:latin typeface="Rockwell" panose="02060603020205020403" pitchFamily="18" charset="77"/>
              </a:rPr>
              <a:t>Amy Stinson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Social and Behavioral Sciences: </a:t>
            </a:r>
            <a:r>
              <a:rPr lang="en-US" sz="1800" b="1" dirty="0">
                <a:latin typeface="Rockwell" panose="02060603020205020403" pitchFamily="18" charset="77"/>
              </a:rPr>
              <a:t>Adam Ghuloum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IDEA: </a:t>
            </a:r>
            <a:r>
              <a:rPr lang="en-US" sz="1800" b="1" dirty="0">
                <a:latin typeface="Rockwell" panose="02060603020205020403" pitchFamily="18" charset="77"/>
              </a:rPr>
              <a:t>Massimo Mitolo</a:t>
            </a:r>
            <a:endParaRPr lang="en-US" sz="1200" dirty="0">
              <a:latin typeface="AvantGarde Bk BT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13B7D0-4EA0-4002-94C6-48E9FDF6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76" y="304799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21616458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171700"/>
            <a:ext cx="5556032" cy="363001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3600" b="1" dirty="0">
                <a:latin typeface="Rockwell" panose="02060603020205020403" pitchFamily="18" charset="77"/>
              </a:rPr>
              <a:t>Part-time Representatives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Nancy Allah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Susan Bliss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Karyn Bower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Jo Ann Noyes </a:t>
            </a:r>
            <a:endParaRPr lang="en-US" sz="1200" dirty="0">
              <a:latin typeface="AvantGarde Bk BT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5C3E560-6604-4E39-818E-FD660DA5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7" y="399393"/>
            <a:ext cx="6903983" cy="7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sz="4400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11701754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95C9-E919-A5C6-AE41-E3032F0C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2900"/>
            <a:ext cx="70104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90000"/>
                </a:solidFill>
                <a:latin typeface="Rockwell" panose="02060603020205020403" pitchFamily="18" charset="77"/>
              </a:rPr>
              <a:t>Spring Part-Time Workshops</a:t>
            </a:r>
            <a:r>
              <a:rPr lang="en-US" b="0" dirty="0">
                <a:latin typeface="Rockwell" panose="02060603020205020403" pitchFamily="18" charset="77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17D1-AB44-CC51-DE87-41A50E8A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ckwell" panose="02060603020205020403" pitchFamily="18" charset="77"/>
              </a:rPr>
              <a:t>“How to Interview for a Full-Time Position”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77"/>
              </a:rPr>
              <a:t>“How to Apply for Unemployment”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77"/>
              </a:rPr>
              <a:t>Dates: TBA</a:t>
            </a:r>
          </a:p>
        </p:txBody>
      </p:sp>
    </p:spTree>
    <p:extLst>
      <p:ext uri="{BB962C8B-B14F-4D97-AF65-F5344CB8AC3E}">
        <p14:creationId xmlns:p14="http://schemas.microsoft.com/office/powerpoint/2010/main" val="233806849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-464542" y="475989"/>
            <a:ext cx="10335052" cy="1056289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en-US" sz="50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Negotiations Update</a:t>
            </a:r>
            <a:br>
              <a:rPr lang="en-US" sz="50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</a:br>
            <a:r>
              <a:rPr lang="en-US" sz="50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Claire Cesareo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8E22-7AE8-FC17-75CE-073A382E0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39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E50B-B99A-1A77-34C3-366692EB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  <a:latin typeface="Rockwell"/>
              </a:rPr>
              <a:t>Why is this important to the FA and members?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A18C-84DE-AE8B-F7BB-27A86E78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Rockwell"/>
              </a:rPr>
              <a:t>Role of the Board of Trustees</a:t>
            </a:r>
          </a:p>
          <a:p>
            <a:r>
              <a:rPr lang="en-US" sz="2800" dirty="0">
                <a:latin typeface="Rockwell"/>
              </a:rPr>
              <a:t>Impacts on our working environment </a:t>
            </a:r>
          </a:p>
          <a:p>
            <a:r>
              <a:rPr lang="en-US" sz="2800" dirty="0">
                <a:latin typeface="Rockwell"/>
              </a:rPr>
              <a:t>Upcoming elections – all area elections  </a:t>
            </a:r>
          </a:p>
          <a:p>
            <a:r>
              <a:rPr lang="en-US" sz="2800" dirty="0">
                <a:latin typeface="Rockwell"/>
              </a:rPr>
              <a:t>Next election (November 2024)- 4 seats up for election – Area 1, Area 3, Area 6, and Area 7 – support needed for all 4 for either support or replacement</a:t>
            </a:r>
          </a:p>
        </p:txBody>
      </p:sp>
    </p:spTree>
    <p:extLst>
      <p:ext uri="{BB962C8B-B14F-4D97-AF65-F5344CB8AC3E}">
        <p14:creationId xmlns:p14="http://schemas.microsoft.com/office/powerpoint/2010/main" val="343094301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Header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dirty="0">
                <a:latin typeface="American Typewriter" panose="02090604020004020304" pitchFamily="18" charset="77"/>
              </a:rPr>
            </a:br>
            <a:br>
              <a:rPr lang="en-US" dirty="0">
                <a:latin typeface="American Typewriter" panose="02090604020004020304" pitchFamily="18" charset="77"/>
              </a:rPr>
            </a:b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solidFill>
                  <a:srgbClr val="700000"/>
                </a:solidFill>
                <a:latin typeface="Rockwell"/>
              </a:rPr>
              <a:t>November 2024 Board Election Update </a:t>
            </a:r>
            <a:br>
              <a:rPr lang="en-US" dirty="0">
                <a:latin typeface="Rockwell"/>
              </a:rPr>
            </a:br>
            <a:endParaRPr lang="en-US">
              <a:solidFill>
                <a:srgbClr val="700000"/>
              </a:solidFill>
              <a:latin typeface="Rockwel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36226-C3C4-74E4-7316-BD6F41D88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American Typewriter" panose="02090604020004020304" pitchFamily="18" charset="77"/>
            </a:endParaRPr>
          </a:p>
          <a:p>
            <a:r>
              <a:rPr lang="en-US" sz="2400" dirty="0">
                <a:latin typeface="Rockwell"/>
              </a:rPr>
              <a:t>Area 1 – Carolyn Inmon- Incumbent</a:t>
            </a:r>
          </a:p>
          <a:p>
            <a:pPr marL="0" indent="0">
              <a:buNone/>
            </a:pPr>
            <a:endParaRPr lang="en-US" sz="2400" dirty="0">
              <a:latin typeface="Rockwell"/>
            </a:endParaRPr>
          </a:p>
          <a:p>
            <a:r>
              <a:rPr lang="en-US" sz="2400" dirty="0">
                <a:latin typeface="Rockwell"/>
              </a:rPr>
              <a:t>Area 3 – Barbara Jay– Incumbent</a:t>
            </a:r>
          </a:p>
          <a:p>
            <a:pPr marL="0" indent="0">
              <a:buNone/>
            </a:pPr>
            <a:endParaRPr lang="en-US" sz="2400" dirty="0">
              <a:latin typeface="Rockwell"/>
            </a:endParaRPr>
          </a:p>
          <a:p>
            <a:r>
              <a:rPr lang="en-US" sz="2400" dirty="0">
                <a:latin typeface="Rockwell"/>
              </a:rPr>
              <a:t>Area 6 -  Ryan Dack – Incumbent</a:t>
            </a:r>
          </a:p>
          <a:p>
            <a:endParaRPr lang="en-US" sz="2400" dirty="0">
              <a:latin typeface="Rockwell"/>
            </a:endParaRPr>
          </a:p>
          <a:p>
            <a:r>
              <a:rPr lang="en-US" sz="2400" dirty="0">
                <a:latin typeface="Rockwell"/>
              </a:rPr>
              <a:t>Area 7 -  Tim Jemal – Incumbent</a:t>
            </a:r>
          </a:p>
          <a:p>
            <a:pPr marL="1371600" lvl="3" indent="0">
              <a:buNone/>
            </a:pPr>
            <a:r>
              <a:rPr lang="en-US" sz="2400" dirty="0">
                <a:latin typeface="Rockwell"/>
              </a:rPr>
              <a:t>   </a:t>
            </a:r>
          </a:p>
          <a:p>
            <a:endParaRPr lang="en-US" sz="24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5197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114" y="289051"/>
            <a:ext cx="7025772" cy="838200"/>
          </a:xfrm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rgbClr val="700000"/>
                </a:solidFill>
                <a:latin typeface="American Typewriter" panose="02090604020004020304" pitchFamily="18" charset="77"/>
              </a:rPr>
              <a:t>Political Action Committee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986" y="1266824"/>
            <a:ext cx="7391400" cy="5591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Lewis Long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Kurt Meyer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Mark Blethen</a:t>
            </a:r>
            <a:endParaRPr lang="en-US" sz="1800">
              <a:latin typeface="Rockwel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Melanie Haeri</a:t>
            </a:r>
            <a:endParaRPr lang="en-US" sz="1800">
              <a:latin typeface="Rockwel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Robert Melendez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Frank Gonzalez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Marianne Wolfe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Jenny Langrell</a:t>
            </a:r>
            <a:endParaRPr lang="en-US" sz="1800">
              <a:latin typeface="Rockwel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Karyn Bower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Claire Cesareo</a:t>
            </a:r>
            <a:endParaRPr lang="en-US" sz="1800">
              <a:latin typeface="Rockwel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Margot Lovett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Christina </a:t>
            </a:r>
            <a:r>
              <a:rPr lang="en-US" sz="1800" err="1">
                <a:latin typeface="Rockwell"/>
              </a:rPr>
              <a:t>Ghanbarpour</a:t>
            </a:r>
            <a:endParaRPr lang="en-US" sz="1800">
              <a:latin typeface="Rockwel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Sam Abbas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Peter Murray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Daniel Vernazza</a:t>
            </a:r>
            <a:endParaRPr lang="en-US" sz="1800">
              <a:latin typeface="Rockwel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ckwell"/>
              </a:rPr>
              <a:t>Kathy Schmeidler</a:t>
            </a:r>
            <a:endParaRPr lang="en-US" sz="180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44837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5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7450-1EC0-CCC8-1C31-311B6C6E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  <a:latin typeface="Rockwell" panose="02060603020205020403" pitchFamily="18" charset="77"/>
              </a:rPr>
              <a:t>PAC Member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7F30-CD55-72CD-E3CE-840BD19A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1608083"/>
            <a:ext cx="8447689" cy="43512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ckwell" panose="02060603020205020403" pitchFamily="18" charset="77"/>
              </a:rPr>
              <a:t>Timeline:</a:t>
            </a:r>
          </a:p>
          <a:p>
            <a:r>
              <a:rPr lang="en-US" dirty="0">
                <a:latin typeface="Rockwell" panose="02060603020205020403" pitchFamily="18" charset="77"/>
              </a:rPr>
              <a:t>Announcement – today</a:t>
            </a:r>
          </a:p>
          <a:p>
            <a:r>
              <a:rPr lang="en-US" dirty="0">
                <a:latin typeface="Rockwell" panose="02060603020205020403" pitchFamily="18" charset="77"/>
              </a:rPr>
              <a:t>Nominations Close – Thursday 1/18</a:t>
            </a:r>
          </a:p>
          <a:p>
            <a:r>
              <a:rPr lang="en-US" dirty="0">
                <a:latin typeface="Rockwell" panose="02060603020205020403" pitchFamily="18" charset="77"/>
              </a:rPr>
              <a:t>Election Begins – Tuesday 1/23</a:t>
            </a:r>
          </a:p>
          <a:p>
            <a:r>
              <a:rPr lang="en-US" dirty="0">
                <a:latin typeface="Rockwell" panose="02060603020205020403" pitchFamily="18" charset="77"/>
              </a:rPr>
              <a:t>Election Ends  - Monday 1/29</a:t>
            </a:r>
          </a:p>
          <a:p>
            <a:r>
              <a:rPr lang="en-US" dirty="0">
                <a:latin typeface="Rockwell" panose="02060603020205020403" pitchFamily="18" charset="77"/>
              </a:rPr>
              <a:t>First PAC meeting  - TBA ~Feb.5 </a:t>
            </a:r>
          </a:p>
          <a:p>
            <a:endParaRPr lang="en-US" dirty="0">
              <a:latin typeface="Rockwell" panose="02060603020205020403" pitchFamily="18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356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F975-81E9-3856-5499-9877BC46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rgbClr val="820000"/>
                </a:solidFill>
                <a:latin typeface="American Typewriter" panose="02090604020004020304" pitchFamily="18" charset="77"/>
              </a:rPr>
              <a:t>New Areas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71FF45-67F0-CD64-0E50-DA2077DDF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The Map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D22814B-CD67-E4D0-C343-3D85795EA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5978"/>
            <a:ext cx="4040188" cy="3929082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2EFD852-430F-099B-0A95-D1EE678BA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820000"/>
                </a:solidFill>
                <a:latin typeface="American Typewriter" panose="02090604020004020304" pitchFamily="18" charset="77"/>
              </a:rPr>
              <a:t>Link on SOCCCD.EDU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DE14-9EB7-FEA2-ADCB-8B097EEA1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merican Typewriter" panose="02090604020004020304" pitchFamily="18" charset="77"/>
                <a:hlinkClick r:id="rId3"/>
              </a:rPr>
              <a:t>Area Map</a:t>
            </a:r>
            <a:endParaRPr lang="en-US" sz="36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0120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6C26-3644-96DF-0B3C-E00AA765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206" y="168166"/>
            <a:ext cx="8973206" cy="10759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KEEP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A8C5-22DB-C760-2EB8-6C2FF51DC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48" y="1574822"/>
            <a:ext cx="7977352" cy="4288221"/>
          </a:xfrm>
        </p:spPr>
        <p:txBody>
          <a:bodyPr/>
          <a:lstStyle/>
          <a:p>
            <a:r>
              <a:rPr lang="en-US" sz="2800" dirty="0" err="1">
                <a:latin typeface="Rockwell" panose="02060603020205020403" pitchFamily="18" charset="77"/>
              </a:rPr>
              <a:t>Socccdfa.net</a:t>
            </a:r>
            <a:r>
              <a:rPr lang="en-US" sz="2800" dirty="0">
                <a:latin typeface="Rockwell" panose="02060603020205020403" pitchFamily="18" charset="77"/>
              </a:rPr>
              <a:t> – our website with info and email:  </a:t>
            </a:r>
            <a:r>
              <a:rPr lang="en-US" sz="2800" dirty="0">
                <a:latin typeface="Rockwell" panose="02060603020205020403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facultyassociation@socccd.edu</a:t>
            </a:r>
            <a:endParaRPr lang="en-US" sz="2800" dirty="0">
              <a:latin typeface="Rockwell" panose="02060603020205020403" pitchFamily="18" charset="77"/>
            </a:endParaRPr>
          </a:p>
          <a:p>
            <a:r>
              <a:rPr lang="en-US" sz="2800" dirty="0">
                <a:latin typeface="Rockwell" panose="02060603020205020403" pitchFamily="18" charset="77"/>
                <a:hlinkClick r:id="rId3"/>
              </a:rPr>
              <a:t>mhaeri0@ivc.edu</a:t>
            </a:r>
            <a:r>
              <a:rPr lang="en-US" sz="2800" dirty="0">
                <a:latin typeface="Rockwell" panose="02060603020205020403" pitchFamily="18" charset="77"/>
              </a:rPr>
              <a:t> – email me anytime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Contact your school/Division Rep  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Contact a grievance chair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Attend Rep Council meetings – First Mondays of the month – open meetings</a:t>
            </a:r>
          </a:p>
          <a:p>
            <a:pPr lvl="4"/>
            <a:r>
              <a:rPr lang="en-US" sz="1600" dirty="0">
                <a:latin typeface="Rockwell" panose="02060603020205020403" pitchFamily="18" charset="77"/>
              </a:rPr>
              <a:t>Spring 2024: Feb 5, Mar 4, Apr 1, May 6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Attend Board of Trustee meetings – Last Monday of the month – open meetings</a:t>
            </a:r>
          </a:p>
        </p:txBody>
      </p:sp>
    </p:spTree>
    <p:extLst>
      <p:ext uri="{BB962C8B-B14F-4D97-AF65-F5344CB8AC3E}">
        <p14:creationId xmlns:p14="http://schemas.microsoft.com/office/powerpoint/2010/main" val="31082039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3F8A636-2934-3CB9-E330-ADC8ACA9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429610"/>
            <a:ext cx="8664903" cy="5998779"/>
          </a:xfrm>
        </p:spPr>
      </p:pic>
    </p:spTree>
    <p:extLst>
      <p:ext uri="{BB962C8B-B14F-4D97-AF65-F5344CB8AC3E}">
        <p14:creationId xmlns:p14="http://schemas.microsoft.com/office/powerpoint/2010/main" val="324819612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2377B-6669-5B71-B6AC-1E58CE22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4" y="294290"/>
            <a:ext cx="8713076" cy="88680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HAVE A GREAT SEMESTER!</a:t>
            </a:r>
          </a:p>
        </p:txBody>
      </p:sp>
      <p:pic>
        <p:nvPicPr>
          <p:cNvPr id="19" name="Content Placeholder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0CD58B3A-FEBF-2669-B3D4-18C1887BD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9687" y="1772216"/>
            <a:ext cx="3684626" cy="4298731"/>
          </a:xfrm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1D0B-70F9-5205-7826-7A3BE4BF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QUESTIONS???</a:t>
            </a:r>
          </a:p>
        </p:txBody>
      </p:sp>
      <p:pic>
        <p:nvPicPr>
          <p:cNvPr id="7" name="Picture 6" descr="Quizzical burrowing owl looking forward">
            <a:extLst>
              <a:ext uri="{FF2B5EF4-FFF2-40B4-BE49-F238E27FC236}">
                <a16:creationId xmlns:a16="http://schemas.microsoft.com/office/drawing/2014/main" id="{03E3E397-1B74-0F59-7484-E28F744C6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1344225"/>
            <a:ext cx="6695090" cy="46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595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773CDA7C-6905-7FD6-441B-E51039D6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483476"/>
            <a:ext cx="8226972" cy="65952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Spring 2024 General Meeting</a:t>
            </a:r>
          </a:p>
        </p:txBody>
      </p:sp>
      <p:pic>
        <p:nvPicPr>
          <p:cNvPr id="3" name="FA logo" descr="A close up of a sign&#10;&#10;Description automatically generated">
            <a:extLst>
              <a:ext uri="{FF2B5EF4-FFF2-40B4-BE49-F238E27FC236}">
                <a16:creationId xmlns:a16="http://schemas.microsoft.com/office/drawing/2014/main" id="{EB3BE6C9-82F8-47CA-B015-320040D8B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28317"/>
            <a:ext cx="7010400" cy="2278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6124" y="1471448"/>
            <a:ext cx="9827172" cy="181467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990000"/>
                </a:solidFill>
                <a:latin typeface="Rockwell" panose="02060603020205020403" pitchFamily="18" charset="77"/>
              </a:rPr>
              <a:t>SOCCCD Faculty Association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419600"/>
            <a:ext cx="4495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77"/>
              </a:rPr>
              <a:t>Spring 2024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77"/>
              </a:rPr>
              <a:t>Staff Development-week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77"/>
              </a:rPr>
              <a:t>All-Faculty Meeting</a:t>
            </a:r>
          </a:p>
        </p:txBody>
      </p:sp>
      <p:pic>
        <p:nvPicPr>
          <p:cNvPr id="5" name="FA logo" descr="A close up of a sign&#10;&#10;Description automatically generated">
            <a:extLst>
              <a:ext uri="{FF2B5EF4-FFF2-40B4-BE49-F238E27FC236}">
                <a16:creationId xmlns:a16="http://schemas.microsoft.com/office/drawing/2014/main" id="{F6985255-4FF5-4C39-8E85-5FB058AC5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6028162"/>
            <a:ext cx="2252663" cy="72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33375"/>
            <a:ext cx="7715250" cy="838200"/>
          </a:xfrm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rgbClr val="700000"/>
                </a:solidFill>
                <a:latin typeface="Rockwell" panose="02060603020205020403" pitchFamily="18" charset="77"/>
              </a:rPr>
              <a:t>Faculty Association Officers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524000"/>
            <a:ext cx="79438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Melanie </a:t>
            </a:r>
            <a:r>
              <a:rPr lang="en-US" sz="2800" dirty="0" err="1">
                <a:latin typeface="Rockwell" panose="02060603020205020403" pitchFamily="18" charset="77"/>
              </a:rPr>
              <a:t>Haeri</a:t>
            </a:r>
            <a:r>
              <a:rPr lang="en-US" sz="2800" dirty="0">
                <a:latin typeface="Rockwell" panose="02060603020205020403" pitchFamily="18" charset="77"/>
              </a:rPr>
              <a:t>, </a:t>
            </a:r>
            <a:r>
              <a:rPr lang="en-US" sz="2400" dirty="0">
                <a:latin typeface="Rockwell" panose="02060603020205020403" pitchFamily="18" charset="77"/>
              </a:rPr>
              <a:t>President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Robert Melendez, </a:t>
            </a:r>
            <a:r>
              <a:rPr lang="en-US" sz="2400" dirty="0">
                <a:latin typeface="Rockwell" panose="02060603020205020403" pitchFamily="18" charset="77"/>
              </a:rPr>
              <a:t>President Elect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Frank Gonzalez, </a:t>
            </a:r>
            <a:r>
              <a:rPr lang="en-US" sz="2400" dirty="0">
                <a:latin typeface="Rockwell" panose="02060603020205020403" pitchFamily="18" charset="77"/>
              </a:rPr>
              <a:t>Treasurer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Marianne Wolfe, </a:t>
            </a:r>
            <a:r>
              <a:rPr lang="en-US" sz="2400" dirty="0">
                <a:latin typeface="Rockwell" panose="02060603020205020403" pitchFamily="18" charset="77"/>
              </a:rPr>
              <a:t>Secretary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Lewis Long, </a:t>
            </a:r>
            <a:r>
              <a:rPr lang="en-US" sz="2400" dirty="0">
                <a:latin typeface="Rockwell" panose="02060603020205020403" pitchFamily="18" charset="77"/>
              </a:rPr>
              <a:t>Past President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Jenny Langrell, </a:t>
            </a:r>
            <a:r>
              <a:rPr lang="en-US" sz="2400" dirty="0">
                <a:latin typeface="Rockwell" panose="02060603020205020403" pitchFamily="18" charset="77"/>
              </a:rPr>
              <a:t>Membership Chair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Joanna </a:t>
            </a:r>
            <a:r>
              <a:rPr lang="en-US" sz="2800" dirty="0" err="1">
                <a:latin typeface="Rockwell" panose="02060603020205020403" pitchFamily="18" charset="77"/>
              </a:rPr>
              <a:t>Kibler</a:t>
            </a:r>
            <a:r>
              <a:rPr lang="en-US" sz="2800" dirty="0">
                <a:latin typeface="Rockwell" panose="02060603020205020403" pitchFamily="18" charset="77"/>
              </a:rPr>
              <a:t>-McNerney</a:t>
            </a:r>
            <a:r>
              <a:rPr lang="en-US" sz="2400" dirty="0">
                <a:latin typeface="Rockwell" panose="02060603020205020403" pitchFamily="18" charset="77"/>
              </a:rPr>
              <a:t>, Part-time Faculty Chair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Claire Cesareo, </a:t>
            </a:r>
            <a:r>
              <a:rPr lang="en-US" sz="2400" dirty="0">
                <a:latin typeface="Rockwell" panose="02060603020205020403" pitchFamily="18" charset="77"/>
              </a:rPr>
              <a:t>Chief Negotiator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C7A-B2F3-81B3-7911-33E200C1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90000"/>
                </a:solidFill>
                <a:highlight>
                  <a:srgbClr val="F1F0DB"/>
                </a:highlight>
                <a:latin typeface="Rockwell" panose="02060603020205020403" pitchFamily="18" charset="77"/>
              </a:rPr>
              <a:t>New Officer Elections – April – 2-year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9C1E-3A4B-BD5D-D5E7-09F439E3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77"/>
              </a:rPr>
              <a:t>President-Elect – 2 years + 2 years as president + 2 years past president</a:t>
            </a:r>
          </a:p>
          <a:p>
            <a:r>
              <a:rPr lang="en-US" dirty="0">
                <a:latin typeface="Rockwell" panose="02060603020205020403" pitchFamily="18" charset="77"/>
              </a:rPr>
              <a:t>Treasurer </a:t>
            </a:r>
          </a:p>
          <a:p>
            <a:r>
              <a:rPr lang="en-US" dirty="0">
                <a:latin typeface="Rockwell" panose="02060603020205020403" pitchFamily="18" charset="77"/>
              </a:rPr>
              <a:t>Secretary</a:t>
            </a:r>
          </a:p>
          <a:p>
            <a:r>
              <a:rPr lang="en-US" dirty="0">
                <a:latin typeface="Rockwell" panose="02060603020205020403" pitchFamily="18" charset="77"/>
              </a:rPr>
              <a:t>Membership Chair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598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425" y="304801"/>
            <a:ext cx="6704091" cy="83820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700000"/>
                </a:solidFill>
                <a:latin typeface="Rockwell"/>
              </a:rPr>
              <a:t>Grievance Chairs - (appointed position)</a:t>
            </a:r>
            <a:endParaRPr lang="en-US" sz="4400" dirty="0">
              <a:solidFill>
                <a:srgbClr val="700000"/>
              </a:solidFill>
              <a:latin typeface="Rockwell" panose="02060603020205020403" pitchFamily="18" charset="77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46906"/>
            <a:ext cx="7315200" cy="4706293"/>
          </a:xfrm>
        </p:spPr>
        <p:txBody>
          <a:bodyPr/>
          <a:lstStyle/>
          <a:p>
            <a:pPr marL="548640" indent="-411480" fontAlgn="auto">
              <a:lnSpc>
                <a:spcPct val="80000"/>
              </a:lnSpc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Rockwell" panose="02060603020205020403" pitchFamily="18" charset="77"/>
              </a:rPr>
              <a:t>IVC</a:t>
            </a:r>
          </a:p>
          <a:p>
            <a:pPr marL="870966" lvl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Kathy </a:t>
            </a:r>
            <a:r>
              <a:rPr lang="en-US" dirty="0" err="1">
                <a:latin typeface="Rockwell" panose="02060603020205020403" pitchFamily="18" charset="77"/>
                <a:ea typeface="+mn-ea"/>
                <a:cs typeface="+mn-cs"/>
              </a:rPr>
              <a:t>Schmeidler</a:t>
            </a:r>
            <a:endParaRPr lang="en-US" dirty="0">
              <a:latin typeface="Rockwell" panose="02060603020205020403" pitchFamily="18" charset="77"/>
              <a:ea typeface="+mn-ea"/>
              <a:cs typeface="+mn-cs"/>
            </a:endParaRPr>
          </a:p>
          <a:p>
            <a:pPr marL="870966" lvl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Bill Etter</a:t>
            </a:r>
          </a:p>
          <a:p>
            <a:pPr marL="548640" indent="-411480" fontAlgn="auto">
              <a:lnSpc>
                <a:spcPct val="80000"/>
              </a:lnSpc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Rockwell" panose="02060603020205020403" pitchFamily="18" charset="77"/>
              </a:rPr>
              <a:t>Saddleback</a:t>
            </a:r>
          </a:p>
          <a:p>
            <a:pPr marL="870966" lvl="1" fontAlgn="auto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Mark Blethen</a:t>
            </a:r>
          </a:p>
          <a:p>
            <a:pPr marL="870966" lvl="1" fontAlgn="auto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Bill McGuire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endParaRPr lang="en-US" sz="3200" dirty="0">
              <a:latin typeface="AvantGarde Bk B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7AAD-1E96-E86E-6073-9378DC00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25820"/>
            <a:ext cx="8121869" cy="817179"/>
          </a:xfrm>
        </p:spPr>
        <p:txBody>
          <a:bodyPr/>
          <a:lstStyle/>
          <a:p>
            <a:r>
              <a:rPr lang="en-US" sz="3600" dirty="0">
                <a:solidFill>
                  <a:srgbClr val="820000"/>
                </a:solidFill>
                <a:latin typeface="Rockwell"/>
              </a:rPr>
              <a:t>Reps - Role and New Term!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606E-63C7-EC63-833D-361839D3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0000"/>
                </a:solidFill>
                <a:latin typeface="Rockwell" panose="02060603020205020403" pitchFamily="18" charset="77"/>
              </a:rPr>
              <a:t>Elected</a:t>
            </a:r>
            <a:r>
              <a:rPr lang="en-US" sz="2000" dirty="0">
                <a:latin typeface="Rockwell" panose="02060603020205020403" pitchFamily="18" charset="77"/>
              </a:rPr>
              <a:t> position  in April  - not just volunteer at School meeting like other committees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Two-year</a:t>
            </a:r>
            <a:r>
              <a:rPr lang="en-US" sz="2000" dirty="0">
                <a:latin typeface="Rockwell" panose="02060603020205020403" pitchFamily="18" charset="77"/>
              </a:rPr>
              <a:t> term – ends this May – New term begins in fall.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Commitment</a:t>
            </a:r>
            <a:r>
              <a:rPr lang="en-US" sz="2000" dirty="0">
                <a:latin typeface="Rockwell" panose="02060603020205020403" pitchFamily="18" charset="77"/>
              </a:rPr>
              <a:t>: Rep Council meeting – First Monday of the month beginning in September with the officers for updates and votes. 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Your representation </a:t>
            </a:r>
            <a:r>
              <a:rPr lang="en-US" sz="2000" dirty="0">
                <a:latin typeface="Rockwell" panose="02060603020205020403" pitchFamily="18" charset="77"/>
              </a:rPr>
              <a:t>on the issues!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They vote !  </a:t>
            </a:r>
            <a:r>
              <a:rPr lang="en-US" sz="2000" dirty="0">
                <a:latin typeface="Rockwell" panose="02060603020205020403" pitchFamily="18" charset="77"/>
              </a:rPr>
              <a:t>Make your voices and ideas known – through your rep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It’s time to Prepare for April Election </a:t>
            </a:r>
            <a:r>
              <a:rPr lang="en-US" sz="2000" dirty="0">
                <a:latin typeface="Rockwell" panose="02060603020205020403" pitchFamily="18" charset="77"/>
              </a:rPr>
              <a:t>– Send names to Marianne Wolfe :  </a:t>
            </a:r>
            <a:r>
              <a:rPr lang="en-US" sz="2000" dirty="0">
                <a:latin typeface="Rockwell" panose="02060603020205020403" pitchFamily="18" charset="77"/>
                <a:hlinkClick r:id="rId2"/>
              </a:rPr>
              <a:t>mwolfe10@ivc.edu</a:t>
            </a:r>
            <a:r>
              <a:rPr lang="en-US" sz="2000" dirty="0">
                <a:latin typeface="Rockwell" panose="02060603020205020403" pitchFamily="18" charset="77"/>
              </a:rPr>
              <a:t>.  Details of dates and details for sending nominees…. Later in presentation – Frank Gonzalez</a:t>
            </a:r>
          </a:p>
          <a:p>
            <a:endParaRPr lang="en-US" sz="2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25362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29" y="1187356"/>
            <a:ext cx="7391400" cy="539737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latin typeface="Rockwell" panose="02060603020205020403" pitchFamily="18" charset="77"/>
              </a:rPr>
              <a:t>Saddleback College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Business and Industry: </a:t>
            </a:r>
            <a:r>
              <a:rPr lang="en-US" sz="1600" b="1" dirty="0">
                <a:latin typeface="Rockwell" panose="02060603020205020403" pitchFamily="18" charset="77"/>
              </a:rPr>
              <a:t>Emily Quinlan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Kathleen Lunetto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Counseling Services: </a:t>
            </a:r>
            <a:r>
              <a:rPr lang="en-US" sz="1600" b="1" dirty="0">
                <a:latin typeface="Rockwell" panose="02060603020205020403" pitchFamily="18" charset="77"/>
              </a:rPr>
              <a:t>Paris Peck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Mike Long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Rockwell" panose="02060603020205020403" pitchFamily="18" charset="77"/>
              </a:rPr>
              <a:t>Emeritus Institute: </a:t>
            </a:r>
            <a:r>
              <a:rPr lang="en-US" sz="1600" b="1" dirty="0">
                <a:latin typeface="Rockwell" panose="02060603020205020403" pitchFamily="18" charset="77"/>
              </a:rPr>
              <a:t>Jill Ibbotson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Rockwell" panose="02060603020205020403" pitchFamily="18" charset="77"/>
              </a:rPr>
              <a:t>Arts, Media, Performance, and Design: </a:t>
            </a:r>
            <a:r>
              <a:rPr lang="en-US" sz="1600" b="1" dirty="0">
                <a:latin typeface="Rockwell" panose="02060603020205020403" pitchFamily="18" charset="77"/>
              </a:rPr>
              <a:t>Bill McGuire 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Health Sciences and Human Services: </a:t>
            </a:r>
            <a:r>
              <a:rPr lang="en-US" sz="1600" b="1" dirty="0">
                <a:latin typeface="Rockwell" panose="02060603020205020403" pitchFamily="18" charset="77"/>
              </a:rPr>
              <a:t>Janine O’Buchon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Loretta Niccola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latin typeface="Rockwell" panose="02060603020205020403" pitchFamily="18" charset="77"/>
              </a:rPr>
              <a:t>Kinesiology and Athletics: </a:t>
            </a:r>
            <a:r>
              <a:rPr lang="en-US" sz="1600" b="1" dirty="0">
                <a:latin typeface="Rockwell" panose="02060603020205020403" pitchFamily="18" charset="77"/>
              </a:rPr>
              <a:t>Matt Sherman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Liberal Arts: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77"/>
              </a:rPr>
              <a:t>VACANT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Mathematics, Science and Engineering: </a:t>
            </a:r>
            <a:r>
              <a:rPr lang="en-US" sz="1600" b="1" dirty="0">
                <a:latin typeface="Rockwell" panose="02060603020205020403" pitchFamily="18" charset="77"/>
              </a:rPr>
              <a:t>Sam Abbas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Frank Gonzalez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Online Education and Learning Resources: </a:t>
            </a:r>
            <a:r>
              <a:rPr lang="en-US" sz="1600" b="1" dirty="0">
                <a:latin typeface="Rockwell" panose="02060603020205020403" pitchFamily="18" charset="77"/>
              </a:rPr>
              <a:t>Jenny Langrell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Lydia Tamara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Humanities and Social Science: </a:t>
            </a:r>
            <a:r>
              <a:rPr lang="en-US" sz="1600" b="1" dirty="0">
                <a:latin typeface="Rockwell" panose="02060603020205020403" pitchFamily="18" charset="77"/>
              </a:rPr>
              <a:t>Allison Camelot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Pete Murray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FAB07E-24A3-40BA-91FB-0D44F1A8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29" y="171450"/>
            <a:ext cx="7007687" cy="101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sz="4400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13027558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01087573">
  <a:themeElements>
    <a:clrScheme name="0108757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087573">
      <a:majorFont>
        <a:latin typeface="BudHand"/>
        <a:ea typeface=""/>
        <a:cs typeface=""/>
      </a:majorFont>
      <a:minorFont>
        <a:latin typeface="Bud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Bk BT" pitchFamily="34" charset="0"/>
          </a:defRPr>
        </a:defPPr>
      </a:lstStyle>
    </a:lnDef>
  </a:objectDefaults>
  <a:extraClrSchemeLst>
    <a:extraClrScheme>
      <a:clrScheme name="0108757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fallflexpresentationfafinal2" id="{A15695EA-A65D-BB45-8BE6-956FEBDAC56E}" vid="{58313539-DD9F-8345-98D1-AE22E261E20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01087573</Template>
  <TotalTime>5403</TotalTime>
  <Words>701</Words>
  <Application>Microsoft Office PowerPoint</Application>
  <PresentationFormat>On-screen Show (4:3)</PresentationFormat>
  <Paragraphs>135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01087573</vt:lpstr>
      <vt:lpstr>Welcome! Spring 2024</vt:lpstr>
      <vt:lpstr>PowerPoint Presentation</vt:lpstr>
      <vt:lpstr>Spring 2024 General Meeting</vt:lpstr>
      <vt:lpstr>SOCCCD Faculty Association</vt:lpstr>
      <vt:lpstr>Faculty Association Officers</vt:lpstr>
      <vt:lpstr>New Officer Elections – April – 2-year term</vt:lpstr>
      <vt:lpstr>Grievance Chairs - (appointed position)</vt:lpstr>
      <vt:lpstr>Reps - Role and New Term!</vt:lpstr>
      <vt:lpstr>PowerPoint Presentation</vt:lpstr>
      <vt:lpstr>PowerPoint Presentation</vt:lpstr>
      <vt:lpstr>PowerPoint Presentation</vt:lpstr>
      <vt:lpstr>Spring Part-Time Workshops </vt:lpstr>
      <vt:lpstr>Negotiations Update Claire Cesareo</vt:lpstr>
      <vt:lpstr>Why is this important to the FA and members?</vt:lpstr>
      <vt:lpstr>   November 2024 Board Election Update  </vt:lpstr>
      <vt:lpstr>Political Action Committee</vt:lpstr>
      <vt:lpstr>PAC Member Elections</vt:lpstr>
      <vt:lpstr>New Areas</vt:lpstr>
      <vt:lpstr>KEEP IN TOUCH!</vt:lpstr>
      <vt:lpstr>HAVE A GREAT SEMESTER!</vt:lpstr>
      <vt:lpstr>QUESTIONS???</vt:lpstr>
    </vt:vector>
  </TitlesOfParts>
  <Company>Irvine Valley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Lewis</dc:creator>
  <cp:lastModifiedBy>Marianne Wolfe</cp:lastModifiedBy>
  <cp:revision>375</cp:revision>
  <dcterms:created xsi:type="dcterms:W3CDTF">2004-11-05T03:32:54Z</dcterms:created>
  <dcterms:modified xsi:type="dcterms:W3CDTF">2024-01-08T21:15:53Z</dcterms:modified>
</cp:coreProperties>
</file>